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312" r:id="rId3"/>
    <p:sldId id="313" r:id="rId4"/>
    <p:sldId id="311" r:id="rId5"/>
    <p:sldId id="314" r:id="rId6"/>
    <p:sldId id="315" r:id="rId7"/>
    <p:sldId id="317" r:id="rId8"/>
    <p:sldId id="316" r:id="rId9"/>
    <p:sldId id="318" r:id="rId10"/>
    <p:sldId id="320" r:id="rId11"/>
    <p:sldId id="321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C4C9"/>
    <a:srgbClr val="EF5F36"/>
    <a:srgbClr val="ED5E35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05"/>
    <p:restoredTop sz="95520"/>
  </p:normalViewPr>
  <p:slideViewPr>
    <p:cSldViewPr snapToGrid="0">
      <p:cViewPr varScale="1">
        <p:scale>
          <a:sx n="55" d="100"/>
          <a:sy n="55" d="100"/>
        </p:scale>
        <p:origin x="264" y="304"/>
      </p:cViewPr>
      <p:guideLst>
        <p:guide orient="horz" pos="4320"/>
        <p:guide pos="3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3865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777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8008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3190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975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021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7188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0123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42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193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 b="1">
                <a:latin typeface="+mj-lt"/>
                <a:ea typeface="+mj-ea"/>
                <a:cs typeface="+mj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Автор и дата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sz="11600" b="1" spc="-232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Подзаголовок презентации</a:t>
            </a:r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algn="ctr" defTabSz="2438337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5000" b="1" spc="-250">
                <a:latin typeface="+mj-lt"/>
                <a:ea typeface="+mj-ea"/>
                <a:cs typeface="+mj-cs"/>
                <a:sym typeface="Helvetica Neue"/>
              </a:defRPr>
            </a:lvl1pPr>
            <a:lvl2pPr marL="0" indent="0" algn="ctr" defTabSz="2438337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5000" b="1" spc="-250">
                <a:latin typeface="+mj-lt"/>
                <a:ea typeface="+mj-ea"/>
                <a:cs typeface="+mj-cs"/>
                <a:sym typeface="Helvetica Neue"/>
              </a:defRPr>
            </a:lvl2pPr>
            <a:lvl3pPr marL="0" indent="0" algn="ctr" defTabSz="2438337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5000" b="1" spc="-250">
                <a:latin typeface="+mj-lt"/>
                <a:ea typeface="+mj-ea"/>
                <a:cs typeface="+mj-cs"/>
                <a:sym typeface="Helvetica Neue"/>
              </a:defRPr>
            </a:lvl3pPr>
            <a:lvl4pPr marL="0" indent="0" algn="ctr" defTabSz="2438337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5000" b="1" spc="-250">
                <a:latin typeface="+mj-lt"/>
                <a:ea typeface="+mj-ea"/>
                <a:cs typeface="+mj-cs"/>
                <a:sym typeface="Helvetica Neue"/>
              </a:defRPr>
            </a:lvl4pPr>
            <a:lvl5pPr marL="0" indent="0" algn="ctr" defTabSz="2438337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5000" b="1" spc="-25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Информация о факте</a:t>
            </a:r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 b="1">
                <a:latin typeface="+mj-lt"/>
                <a:ea typeface="+mj-ea"/>
                <a:cs typeface="+mj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Авторство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Уровень текста 1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lIns="50800" tIns="50800" rIns="50800" bIns="50800"/>
          <a:lstStyle>
            <a:lvl1pPr marL="469900" indent="-300876" defTabSz="2438337">
              <a:spcBef>
                <a:spcPts val="0"/>
              </a:spcBef>
              <a:buSzTx/>
              <a:buFont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«Важная цитата»</a:t>
            </a:r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Миска салата с жареным рисом, варёными яйцами и палочками для еды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Тарелка с рублеными котлетами из лосося, салатом и хумусом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Тарелка пасты папарделле с зелёным маслом из петрушки, жареным фундуком и стружкой сыра пармезан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миска салата с жареным рисом, варёными яйцами и палочками для еды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1_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914400" lvl="0" indent="-685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828800" lvl="1" indent="-685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2743200" lvl="2" indent="-685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3657600" lvl="3" indent="-685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4572000" lvl="4" indent="-685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5486400" lvl="5" indent="-685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6400800" lvl="6" indent="-685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7315200" lvl="7" indent="-685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8229600" lvl="8" indent="-685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163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1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Авокадо и лаймы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sz="11600" b="1" spc="-232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Заголовок презентации</a:t>
            </a:r>
          </a:p>
        </p:txBody>
      </p:sp>
      <p:sp>
        <p:nvSpPr>
          <p:cNvPr id="2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 b="1">
                <a:latin typeface="+mj-lt"/>
                <a:ea typeface="+mj-ea"/>
                <a:cs typeface="+mj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Автор и дата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Подзаголовок презентации</a:t>
            </a:r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арелка с рублеными котлетами из лосося, салатом и хумусом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sz="8500" b="1" spc="-17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b="1">
                <a:latin typeface="+mj-lt"/>
                <a:ea typeface="+mj-ea"/>
                <a:cs typeface="+mj-cs"/>
                <a:sym typeface="Helvetica Neue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b="1">
                <a:latin typeface="+mj-lt"/>
                <a:ea typeface="+mj-ea"/>
                <a:cs typeface="+mj-cs"/>
                <a:sym typeface="Helvetica Neue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b="1">
                <a:latin typeface="+mj-lt"/>
                <a:ea typeface="+mj-ea"/>
                <a:cs typeface="+mj-cs"/>
                <a:sym typeface="Helvetica Neue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b="1">
                <a:latin typeface="+mj-lt"/>
                <a:ea typeface="+mj-ea"/>
                <a:cs typeface="+mj-cs"/>
                <a:sym typeface="Helvetica Neue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b="1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lnSpc>
                <a:spcPct val="80000"/>
              </a:lnSpc>
              <a:defRPr sz="8500" b="1" spc="-17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Заголовок слайда</a:t>
            </a:r>
          </a:p>
        </p:txBody>
      </p:sp>
      <p:sp>
        <p:nvSpPr>
          <p:cNvPr id="4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b="1"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spcBef>
                <a:spcPts val="4500"/>
              </a:spcBef>
              <a:buSzPct val="123000"/>
              <a:buFontTx/>
              <a:defRPr sz="4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Текст пункта на слайде</a:t>
            </a:r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 numCol="2" spcCol="1098550"/>
          <a:lstStyle>
            <a:lvl1pPr marL="609600" indent="-609600" defTabSz="2438337">
              <a:spcBef>
                <a:spcPts val="4500"/>
              </a:spcBef>
              <a:buSzPct val="123000"/>
              <a:buFontTx/>
              <a:defRPr sz="4800">
                <a:latin typeface="+mj-lt"/>
                <a:ea typeface="+mj-ea"/>
                <a:cs typeface="+mj-cs"/>
                <a:sym typeface="Helvetica Neue"/>
              </a:defRPr>
            </a:lvl1pPr>
            <a:lvl2pPr marL="1219200" indent="-609600" defTabSz="2438337">
              <a:spcBef>
                <a:spcPts val="4500"/>
              </a:spcBef>
              <a:buSzPct val="123000"/>
              <a:buFontTx/>
              <a:defRPr sz="4800">
                <a:latin typeface="+mj-lt"/>
                <a:ea typeface="+mj-ea"/>
                <a:cs typeface="+mj-cs"/>
                <a:sym typeface="Helvetica Neue"/>
              </a:defRPr>
            </a:lvl2pPr>
            <a:lvl3pPr marL="1828800" indent="-609600" defTabSz="2438337">
              <a:spcBef>
                <a:spcPts val="4500"/>
              </a:spcBef>
              <a:buSzPct val="123000"/>
              <a:buFontTx/>
              <a:defRPr sz="4800">
                <a:latin typeface="+mj-lt"/>
                <a:ea typeface="+mj-ea"/>
                <a:cs typeface="+mj-cs"/>
                <a:sym typeface="Helvetica Neue"/>
              </a:defRPr>
            </a:lvl3pPr>
            <a:lvl4pPr marL="2438400" indent="-609600" defTabSz="2438337">
              <a:spcBef>
                <a:spcPts val="4500"/>
              </a:spcBef>
              <a:buSzPct val="123000"/>
              <a:buFontTx/>
              <a:defRPr sz="4800">
                <a:latin typeface="+mj-lt"/>
                <a:ea typeface="+mj-ea"/>
                <a:cs typeface="+mj-cs"/>
                <a:sym typeface="Helvetica Neue"/>
              </a:defRPr>
            </a:lvl4pPr>
            <a:lvl5pPr marL="3048000" indent="-609600" defTabSz="2438337">
              <a:spcBef>
                <a:spcPts val="4500"/>
              </a:spcBef>
              <a:buSzPct val="123000"/>
              <a:buFontTx/>
              <a:defRPr sz="48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b="1"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spcBef>
                <a:spcPts val="4500"/>
              </a:spcBef>
              <a:buSzPct val="123000"/>
              <a:buFontTx/>
              <a:defRPr sz="4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Текст пункта на слайде</a:t>
            </a:r>
          </a:p>
        </p:txBody>
      </p:sp>
      <p:sp>
        <p:nvSpPr>
          <p:cNvPr id="62" name="Тарелка пасты папарделле с зелёным маслом из петрушки, жареным фундуком и стружкой сыра пармезан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lnSpc>
                <a:spcPct val="80000"/>
              </a:lnSpc>
              <a:defRPr sz="8500" b="1" spc="-17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Заголовок слайда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Заголовок раздела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lnSpc>
                <a:spcPct val="80000"/>
              </a:lnSpc>
              <a:defRPr sz="8500" b="1" spc="-17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Заголовок повестки дня</a:t>
            </a:r>
          </a:p>
        </p:txBody>
      </p:sp>
      <p:sp>
        <p:nvSpPr>
          <p:cNvPr id="89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b="1"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Подзаголовок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z="5500" spc="-99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Темы повестки дня</a:t>
            </a:r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algn="ctr" defTabSz="2438337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 defTabSz="2438337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 defTabSz="2438337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 defTabSz="2438337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 defTabSz="2438337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203058" y="12835873"/>
            <a:ext cx="504542" cy="483905"/>
          </a:xfrm>
          <a:prstGeom prst="rect">
            <a:avLst/>
          </a:prstGeom>
          <a:ln w="12700">
            <a:miter lim="400000"/>
          </a:ln>
        </p:spPr>
        <p:txBody>
          <a:bodyPr wrap="none" lIns="91436" tIns="91436" rIns="91436" bIns="91436" anchor="ctr">
            <a:spAutoFit/>
          </a:bodyPr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7" r:id="rId14"/>
    <p:sldLayoutId id="2147483668" r:id="rId15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906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554477" marR="0" indent="-640077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82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540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3759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4978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5588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jp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5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microsoft.com/office/2007/relationships/hdphoto" Target="../media/hdphoto3.wdp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51.png"/><Relationship Id="rId21" Type="http://schemas.openxmlformats.org/officeDocument/2006/relationships/image" Target="../media/image63.png"/><Relationship Id="rId7" Type="http://schemas.microsoft.com/office/2007/relationships/hdphoto" Target="../media/hdphoto4.wdp"/><Relationship Id="rId12" Type="http://schemas.openxmlformats.org/officeDocument/2006/relationships/image" Target="../media/image36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11" Type="http://schemas.openxmlformats.org/officeDocument/2006/relationships/image" Target="../media/image54.png"/><Relationship Id="rId5" Type="http://schemas.microsoft.com/office/2007/relationships/hdphoto" Target="../media/hdphoto3.wdp"/><Relationship Id="rId15" Type="http://schemas.openxmlformats.org/officeDocument/2006/relationships/image" Target="../media/image57.jpeg"/><Relationship Id="rId23" Type="http://schemas.openxmlformats.org/officeDocument/2006/relationships/image" Target="../media/image65.png"/><Relationship Id="rId10" Type="http://schemas.openxmlformats.org/officeDocument/2006/relationships/image" Target="../media/image53.png"/><Relationship Id="rId19" Type="http://schemas.openxmlformats.org/officeDocument/2006/relationships/image" Target="../media/image61.png"/><Relationship Id="rId4" Type="http://schemas.openxmlformats.org/officeDocument/2006/relationships/image" Target="../media/image8.png"/><Relationship Id="rId9" Type="http://schemas.openxmlformats.org/officeDocument/2006/relationships/image" Target="../media/image52.png"/><Relationship Id="rId14" Type="http://schemas.openxmlformats.org/officeDocument/2006/relationships/image" Target="../media/image56.jpeg"/><Relationship Id="rId22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microsoft.com/office/2007/relationships/hdphoto" Target="../media/hdphoto3.wdp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18.gif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microsoft.com/office/2007/relationships/hdphoto" Target="../media/hdphoto3.wdp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gif"/><Relationship Id="rId11" Type="http://schemas.openxmlformats.org/officeDocument/2006/relationships/image" Target="../media/image29.png"/><Relationship Id="rId5" Type="http://schemas.openxmlformats.org/officeDocument/2006/relationships/image" Target="../media/image5.png"/><Relationship Id="rId10" Type="http://schemas.openxmlformats.org/officeDocument/2006/relationships/image" Target="../media/image28.png"/><Relationship Id="rId4" Type="http://schemas.microsoft.com/office/2007/relationships/hdphoto" Target="../media/hdphoto3.wdp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1.gi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hyperlink" Target="https://shop.robotclass.ru/item/3288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jpe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12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5" Type="http://schemas.openxmlformats.org/officeDocument/2006/relationships/image" Target="../media/image39.png"/><Relationship Id="rId10" Type="http://schemas.openxmlformats.org/officeDocument/2006/relationships/image" Target="../media/image30.png"/><Relationship Id="rId4" Type="http://schemas.microsoft.com/office/2007/relationships/hdphoto" Target="../media/hdphoto3.wdp"/><Relationship Id="rId9" Type="http://schemas.openxmlformats.org/officeDocument/2006/relationships/image" Target="../media/image35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8.png"/><Relationship Id="rId7" Type="http://schemas.microsoft.com/office/2007/relationships/hdphoto" Target="../media/hdphoto4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11" Type="http://schemas.openxmlformats.org/officeDocument/2006/relationships/image" Target="../media/image43.png"/><Relationship Id="rId5" Type="http://schemas.openxmlformats.org/officeDocument/2006/relationships/image" Target="../media/image2.png"/><Relationship Id="rId10" Type="http://schemas.openxmlformats.org/officeDocument/2006/relationships/image" Target="../media/image42.png"/><Relationship Id="rId4" Type="http://schemas.microsoft.com/office/2007/relationships/hdphoto" Target="../media/hdphoto3.wdp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8.png"/><Relationship Id="rId7" Type="http://schemas.microsoft.com/office/2007/relationships/hdphoto" Target="../media/hdphoto4.wdp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11" Type="http://schemas.openxmlformats.org/officeDocument/2006/relationships/image" Target="../media/image47.png"/><Relationship Id="rId5" Type="http://schemas.openxmlformats.org/officeDocument/2006/relationships/image" Target="../media/image2.png"/><Relationship Id="rId10" Type="http://schemas.openxmlformats.org/officeDocument/2006/relationships/image" Target="../media/image46.png"/><Relationship Id="rId4" Type="http://schemas.microsoft.com/office/2007/relationships/hdphoto" Target="../media/hdphoto3.wdp"/><Relationship Id="rId9" Type="http://schemas.openxmlformats.org/officeDocument/2006/relationships/image" Target="../media/image45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7387FC7-A257-A944-8616-61D18391DC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-6627" t="34222" r="6627" b="3563"/>
          <a:stretch/>
        </p:blipFill>
        <p:spPr>
          <a:xfrm>
            <a:off x="8351520" y="5668860"/>
            <a:ext cx="18316375" cy="10784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B95F53-F2E8-E43F-D6EA-9B85BB466DD0}"/>
              </a:ext>
            </a:extLst>
          </p:cNvPr>
          <p:cNvSpPr txBox="1"/>
          <p:nvPr/>
        </p:nvSpPr>
        <p:spPr>
          <a:xfrm>
            <a:off x="1583846" y="10711795"/>
            <a:ext cx="117599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Всероссийское чемпионатное движение «Профессионалы»</a:t>
            </a:r>
          </a:p>
          <a:p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CA3120-AA74-C308-4C6B-F4DBCD213FF3}"/>
              </a:ext>
            </a:extLst>
          </p:cNvPr>
          <p:cNvSpPr txBox="1"/>
          <p:nvPr/>
        </p:nvSpPr>
        <p:spPr>
          <a:xfrm>
            <a:off x="2975007" y="11479445"/>
            <a:ext cx="91262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Финал чемпионата высоких технологий  2024</a:t>
            </a:r>
            <a:br>
              <a:rPr lang="ru-RU" sz="3200" b="1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</a:br>
            <a:r>
              <a:rPr lang="ru-RU" sz="3200" b="1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Великий Новгород </a:t>
            </a:r>
          </a:p>
        </p:txBody>
      </p:sp>
      <p:pic>
        <p:nvPicPr>
          <p:cNvPr id="8" name="Рисунок 6" descr="Рисунок 6">
            <a:extLst>
              <a:ext uri="{FF2B5EF4-FFF2-40B4-BE49-F238E27FC236}">
                <a16:creationId xmlns:a16="http://schemas.microsoft.com/office/drawing/2014/main" id="{9CCFE3EC-D565-9941-ACA5-3DAAECB86F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9703"/>
          <a:stretch>
            <a:fillRect/>
          </a:stretch>
        </p:blipFill>
        <p:spPr>
          <a:xfrm rot="7974186">
            <a:off x="530976" y="9575143"/>
            <a:ext cx="2402917" cy="5963039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2771120" y="2948520"/>
            <a:ext cx="11612880" cy="272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rmAutofit/>
          </a:bodyPr>
          <a:lstStyle/>
          <a:p>
            <a:r>
              <a:rPr lang="ru-RU" sz="6000" b="1" dirty="0">
                <a:latin typeface="Roboto"/>
                <a:ea typeface="Roboto"/>
                <a:cs typeface="Roboto"/>
                <a:sym typeface="Helvetica Neue"/>
              </a:rPr>
              <a:t>Технологии Искусственного Интеллекта в комплексных беспилотных системах </a:t>
            </a:r>
            <a:endParaRPr sz="6000" b="1" dirty="0">
              <a:latin typeface="Roboto"/>
              <a:ea typeface="Roboto"/>
              <a:cs typeface="Roboto"/>
              <a:sym typeface="Helvetica Neue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CB262C-C88E-B0E4-7B4E-98803FCBF6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3" y="3114971"/>
            <a:ext cx="12452096" cy="7004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0B5C71-E71A-2D41-BAE1-595A90A546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2" y="70546"/>
            <a:ext cx="2824365" cy="1981712"/>
          </a:xfrm>
          <a:prstGeom prst="rect">
            <a:avLst/>
          </a:prstGeom>
        </p:spPr>
      </p:pic>
      <p:pic>
        <p:nvPicPr>
          <p:cNvPr id="11" name="Picture 4" descr="Gazebo - симулятор для роботов. Создаем модель простейшего робота">
            <a:extLst>
              <a:ext uri="{FF2B5EF4-FFF2-40B4-BE49-F238E27FC236}">
                <a16:creationId xmlns:a16="http://schemas.microsoft.com/office/drawing/2014/main" id="{233020AE-6438-4C4D-8912-53C7F40EB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207" y="205195"/>
            <a:ext cx="1233183" cy="177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de - Visual Studio Code New Icon, HD Png Download , Transparent Png Image  - PNGitem">
            <a:extLst>
              <a:ext uri="{FF2B5EF4-FFF2-40B4-BE49-F238E27FC236}">
                <a16:creationId xmlns:a16="http://schemas.microsoft.com/office/drawing/2014/main" id="{554D3769-B3E0-904C-9713-4F0EF458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67" b="89990" l="5698" r="92907">
                        <a14:foregroundMark x1="90698" y1="62921" x2="90698" y2="62921"/>
                        <a14:foregroundMark x1="93023" y1="65986" x2="93023" y2="65986"/>
                        <a14:foregroundMark x1="27093" y1="42084" x2="27093" y2="42084"/>
                        <a14:foregroundMark x1="26628" y1="42594" x2="26628" y2="42594"/>
                        <a14:foregroundMark x1="27674" y1="42594" x2="27674" y2="42594"/>
                        <a14:foregroundMark x1="68721" y1="8069" x2="68721" y2="8069"/>
                        <a14:foregroundMark x1="5698" y1="18284" x2="5698" y2="18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122" y="50113"/>
            <a:ext cx="1740830" cy="1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A021B44-CFB6-5F43-926B-D8011127BE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21800" y1="65200" x2="21800" y2="65200"/>
                        <a14:foregroundMark x1="32000" y1="64200" x2="32000" y2="64200"/>
                        <a14:foregroundMark x1="43400" y1="66200" x2="43400" y2="66200"/>
                        <a14:foregroundMark x1="53200" y1="66000" x2="53200" y2="66000"/>
                        <a14:foregroundMark x1="64200" y1="64000" x2="64200" y2="64000"/>
                        <a14:foregroundMark x1="72200" y1="65600" x2="72200" y2="65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6499" y="-242353"/>
            <a:ext cx="2566644" cy="25666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59AE2B-33F7-2F43-B4A2-E535CD931F6D}"/>
              </a:ext>
            </a:extLst>
          </p:cNvPr>
          <p:cNvSpPr txBox="1"/>
          <p:nvPr/>
        </p:nvSpPr>
        <p:spPr>
          <a:xfrm>
            <a:off x="8631918" y="495860"/>
            <a:ext cx="6309447" cy="1280869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spcFirstLastPara="1" wrap="square" lIns="182850" tIns="91400" rIns="182850" bIns="91400" anchor="b" anchorCtr="0">
            <a:normAutofit/>
          </a:bodyPr>
          <a:lstStyle>
            <a:lvl1pPr lvl="0" defTabSz="1828800">
              <a:lnSpc>
                <a:spcPct val="90000"/>
              </a:lnSpc>
              <a:buClr>
                <a:schemeClr val="dk1"/>
              </a:buClr>
              <a:buSzPts val="6000"/>
              <a:buFont typeface="Calibri"/>
              <a:defRPr sz="6000" b="1">
                <a:solidFill>
                  <a:srgbClr val="000000"/>
                </a:solidFill>
                <a:latin typeface="Roboto"/>
                <a:ea typeface="Roboto"/>
                <a:cs typeface="Roboto"/>
                <a:sym typeface="Calibri Light"/>
              </a:defRPr>
            </a:lvl1pPr>
            <a:lvl2pPr lvl="1" algn="l" defTabSz="1828800">
              <a:lnSpc>
                <a:spcPct val="90000"/>
              </a:lnSpc>
              <a:buSzPts val="1400"/>
              <a:defRPr sz="88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2pPr>
            <a:lvl3pPr lvl="2" algn="l" defTabSz="1828800">
              <a:lnSpc>
                <a:spcPct val="90000"/>
              </a:lnSpc>
              <a:buSzPts val="1400"/>
              <a:defRPr sz="88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3pPr>
            <a:lvl4pPr lvl="3" algn="l" defTabSz="1828800">
              <a:lnSpc>
                <a:spcPct val="90000"/>
              </a:lnSpc>
              <a:buSzPts val="1400"/>
              <a:defRPr sz="88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4pPr>
            <a:lvl5pPr lvl="4" algn="l" defTabSz="1828800">
              <a:lnSpc>
                <a:spcPct val="90000"/>
              </a:lnSpc>
              <a:buSzPts val="1400"/>
              <a:defRPr sz="88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5pPr>
            <a:lvl6pPr lvl="5" algn="l" defTabSz="1828800">
              <a:lnSpc>
                <a:spcPct val="90000"/>
              </a:lnSpc>
              <a:buSzPts val="1400"/>
              <a:defRPr sz="88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6pPr>
            <a:lvl7pPr lvl="6" algn="l" defTabSz="1828800">
              <a:lnSpc>
                <a:spcPct val="90000"/>
              </a:lnSpc>
              <a:buSzPts val="1400"/>
              <a:defRPr sz="88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7pPr>
            <a:lvl8pPr lvl="7" algn="l" defTabSz="1828800">
              <a:lnSpc>
                <a:spcPct val="90000"/>
              </a:lnSpc>
              <a:buSzPts val="1400"/>
              <a:defRPr sz="88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8pPr>
            <a:lvl9pPr lvl="8" algn="l" defTabSz="1828800">
              <a:lnSpc>
                <a:spcPct val="90000"/>
              </a:lnSpc>
              <a:buSzPts val="1400"/>
              <a:defRPr sz="88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l"/>
            <a:r>
              <a:rPr lang="ru-RU" sz="4000" dirty="0">
                <a:sym typeface="Helvetica Neue"/>
              </a:rPr>
              <a:t>ПРОГРАММИРОВАНИЕ </a:t>
            </a:r>
            <a:r>
              <a:rPr lang="en-US" sz="4000" dirty="0">
                <a:sym typeface="Helvetica Neue"/>
              </a:rPr>
              <a:t>PYTHON 3</a:t>
            </a:r>
            <a:r>
              <a:rPr lang="ru-RU" sz="4000" dirty="0">
                <a:sym typeface="Helvetica Neue"/>
              </a:rPr>
              <a:t> </a:t>
            </a:r>
            <a:endParaRPr lang="ru-RU" sz="40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55C2A78-8537-2E44-ACAC-1A83007418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1" y="220062"/>
            <a:ext cx="5881382" cy="16528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F1B2FED6-3075-5E4C-8A31-4E2CAE07302B}"/>
              </a:ext>
            </a:extLst>
          </p:cNvPr>
          <p:cNvSpPr txBox="1"/>
          <p:nvPr/>
        </p:nvSpPr>
        <p:spPr>
          <a:xfrm>
            <a:off x="1994726" y="523961"/>
            <a:ext cx="16682491" cy="1107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l" defTabSz="1828800">
              <a:defRPr sz="5000">
                <a:solidFill>
                  <a:srgbClr val="F760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ru-RU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Запуск примера</a:t>
            </a:r>
            <a:r>
              <a:rPr lang="en-US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000" b="1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rover.py</a:t>
            </a:r>
            <a:r>
              <a:rPr lang="ru-RU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F7429FD-7F96-9E47-808F-1B7ED1863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1" y="220062"/>
            <a:ext cx="5881382" cy="1652847"/>
          </a:xfrm>
          <a:prstGeom prst="rect">
            <a:avLst/>
          </a:prstGeom>
        </p:spPr>
      </p:pic>
      <p:sp>
        <p:nvSpPr>
          <p:cNvPr id="9" name="Google Shape;258;p20">
            <a:extLst>
              <a:ext uri="{FF2B5EF4-FFF2-40B4-BE49-F238E27FC236}">
                <a16:creationId xmlns:a16="http://schemas.microsoft.com/office/drawing/2014/main" id="{170360C2-3984-0C45-BBD8-21923AC979CB}"/>
              </a:ext>
            </a:extLst>
          </p:cNvPr>
          <p:cNvSpPr/>
          <p:nvPr/>
        </p:nvSpPr>
        <p:spPr>
          <a:xfrm rot="10800000">
            <a:off x="-10" y="2054127"/>
            <a:ext cx="24384010" cy="515320"/>
          </a:xfrm>
          <a:prstGeom prst="rect">
            <a:avLst/>
          </a:prstGeom>
          <a:solidFill>
            <a:srgbClr val="ED5E3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6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D4DCF5-D07F-F44C-9F67-0700C3A595D4}"/>
              </a:ext>
            </a:extLst>
          </p:cNvPr>
          <p:cNvSpPr txBox="1"/>
          <p:nvPr/>
        </p:nvSpPr>
        <p:spPr>
          <a:xfrm>
            <a:off x="598488" y="2019398"/>
            <a:ext cx="128778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l"/>
            <a:r>
              <a:rPr lang="ru-RU" dirty="0"/>
              <a:t>Поворот + вкл. Фар </a:t>
            </a:r>
          </a:p>
        </p:txBody>
      </p:sp>
      <p:pic>
        <p:nvPicPr>
          <p:cNvPr id="17" name="Picture 4" descr="Code - Visual Studio Code New Icon, HD Png Download , Transparent Png Image  - PNGitem">
            <a:extLst>
              <a:ext uri="{FF2B5EF4-FFF2-40B4-BE49-F238E27FC236}">
                <a16:creationId xmlns:a16="http://schemas.microsoft.com/office/drawing/2014/main" id="{2B1DAEEA-8DE7-5146-BA4F-9BFA0B54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67" b="89990" l="5698" r="92907">
                        <a14:foregroundMark x1="90698" y1="62921" x2="90698" y2="62921"/>
                        <a14:foregroundMark x1="93023" y1="65986" x2="93023" y2="65986"/>
                        <a14:foregroundMark x1="27093" y1="42084" x2="27093" y2="42084"/>
                        <a14:foregroundMark x1="26628" y1="42594" x2="26628" y2="42594"/>
                        <a14:foregroundMark x1="27674" y1="42594" x2="27674" y2="42594"/>
                        <a14:foregroundMark x1="68721" y1="8069" x2="68721" y2="8069"/>
                        <a14:foregroundMark x1="5698" y1="18284" x2="5698" y2="18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2805050"/>
            <a:ext cx="1740830" cy="1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Кружок">
            <a:extLst>
              <a:ext uri="{FF2B5EF4-FFF2-40B4-BE49-F238E27FC236}">
                <a16:creationId xmlns:a16="http://schemas.microsoft.com/office/drawing/2014/main" id="{4419EE35-7BA9-4247-A235-1875E2A2ACE1}"/>
              </a:ext>
            </a:extLst>
          </p:cNvPr>
          <p:cNvSpPr/>
          <p:nvPr/>
        </p:nvSpPr>
        <p:spPr>
          <a:xfrm>
            <a:off x="324168" y="11720767"/>
            <a:ext cx="1852103" cy="1832384"/>
          </a:xfrm>
          <a:prstGeom prst="ellipse">
            <a:avLst/>
          </a:prstGeom>
          <a:solidFill>
            <a:srgbClr val="EF5F3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2380139-741A-A041-8610-60233131DDB0}"/>
              </a:ext>
            </a:extLst>
          </p:cNvPr>
          <p:cNvSpPr txBox="1"/>
          <p:nvPr/>
        </p:nvSpPr>
        <p:spPr>
          <a:xfrm>
            <a:off x="324169" y="11820182"/>
            <a:ext cx="1852103" cy="167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normAutofit/>
          </a:bodyPr>
          <a:lstStyle>
            <a:lvl1pPr defTabSz="1152144">
              <a:lnSpc>
                <a:spcPct val="90000"/>
              </a:lnSpc>
              <a:defRPr sz="10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0817AE-876C-F84F-9ED3-D3204665C4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014" y="3026350"/>
            <a:ext cx="15981321" cy="9541087"/>
          </a:xfrm>
          <a:prstGeom prst="rect">
            <a:avLst/>
          </a:prstGeom>
        </p:spPr>
      </p:pic>
      <p:pic>
        <p:nvPicPr>
          <p:cNvPr id="6" name="Рисунок 6" descr="Рисунок 6">
            <a:extLst>
              <a:ext uri="{FF2B5EF4-FFF2-40B4-BE49-F238E27FC236}">
                <a16:creationId xmlns:a16="http://schemas.microsoft.com/office/drawing/2014/main" id="{5FCAC3B2-06B4-1E4E-A7FC-A227D0D394A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9703"/>
          <a:stretch>
            <a:fillRect/>
          </a:stretch>
        </p:blipFill>
        <p:spPr>
          <a:xfrm rot="4156485">
            <a:off x="20914610" y="9363042"/>
            <a:ext cx="2402917" cy="596303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2075BD3C-EBE1-0C42-9658-92A31C9B0680}"/>
              </a:ext>
            </a:extLst>
          </p:cNvPr>
          <p:cNvCxnSpPr>
            <a:cxnSpLocks/>
          </p:cNvCxnSpPr>
          <p:nvPr/>
        </p:nvCxnSpPr>
        <p:spPr>
          <a:xfrm>
            <a:off x="19276987" y="4982306"/>
            <a:ext cx="2047289" cy="0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430ADF85-D3A2-E84B-A6B8-80D18F0A9DAC}"/>
              </a:ext>
            </a:extLst>
          </p:cNvPr>
          <p:cNvCxnSpPr>
            <a:cxnSpLocks/>
          </p:cNvCxnSpPr>
          <p:nvPr/>
        </p:nvCxnSpPr>
        <p:spPr>
          <a:xfrm flipH="1">
            <a:off x="2813538" y="4208584"/>
            <a:ext cx="3052248" cy="0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CDBC1867-1DCD-6A46-AFEF-1E9E3EEC02D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5657" y="3514574"/>
            <a:ext cx="1813142" cy="1272189"/>
          </a:xfrm>
          <a:prstGeom prst="rect">
            <a:avLst/>
          </a:prstGeom>
        </p:spPr>
      </p:pic>
      <p:sp>
        <p:nvSpPr>
          <p:cNvPr id="52" name="Прямоугольник: скругленные углы 37">
            <a:extLst>
              <a:ext uri="{FF2B5EF4-FFF2-40B4-BE49-F238E27FC236}">
                <a16:creationId xmlns:a16="http://schemas.microsoft.com/office/drawing/2014/main" id="{C646871C-8E53-AD4B-911E-8F91CB10815B}"/>
              </a:ext>
            </a:extLst>
          </p:cNvPr>
          <p:cNvSpPr/>
          <p:nvPr/>
        </p:nvSpPr>
        <p:spPr>
          <a:xfrm rot="5400000">
            <a:off x="20789437" y="4683583"/>
            <a:ext cx="2027233" cy="300484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bg2"/>
                </a:solidFill>
                <a:latin typeface=""/>
              </a:rPr>
              <a:t>Серверное ПО </a:t>
            </a:r>
            <a:r>
              <a:rPr lang="en-US" sz="3200" dirty="0">
                <a:solidFill>
                  <a:schemeClr val="bg2"/>
                </a:solidFill>
                <a:latin typeface=""/>
              </a:rPr>
              <a:t>DH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58" name="Прямоугольник: скругленные углы 37">
            <a:extLst>
              <a:ext uri="{FF2B5EF4-FFF2-40B4-BE49-F238E27FC236}">
                <a16:creationId xmlns:a16="http://schemas.microsoft.com/office/drawing/2014/main" id="{3ADBF1DA-1770-BD42-91EF-C8B49B1A1BC4}"/>
              </a:ext>
            </a:extLst>
          </p:cNvPr>
          <p:cNvSpPr/>
          <p:nvPr/>
        </p:nvSpPr>
        <p:spPr>
          <a:xfrm rot="5400000">
            <a:off x="1165786" y="4265695"/>
            <a:ext cx="2027233" cy="300484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en-US" sz="3200" dirty="0">
                <a:solidFill>
                  <a:schemeClr val="tx1"/>
                </a:solidFill>
              </a:rPr>
              <a:t>VS Code</a:t>
            </a:r>
            <a:endParaRPr lang="ru-RU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561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222A918-FDB5-1142-9CA0-F45299B3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879" y="6999138"/>
            <a:ext cx="5291843" cy="2557724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F1B2FED6-3075-5E4C-8A31-4E2CAE07302B}"/>
              </a:ext>
            </a:extLst>
          </p:cNvPr>
          <p:cNvSpPr txBox="1"/>
          <p:nvPr/>
        </p:nvSpPr>
        <p:spPr>
          <a:xfrm>
            <a:off x="1994726" y="523961"/>
            <a:ext cx="16682491" cy="1107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l" defTabSz="1828800">
              <a:defRPr sz="5000">
                <a:solidFill>
                  <a:srgbClr val="F760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ru-RU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Программирование полезной нагрузки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F7429FD-7F96-9E47-808F-1B7ED1863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1" y="220062"/>
            <a:ext cx="5881382" cy="1652847"/>
          </a:xfrm>
          <a:prstGeom prst="rect">
            <a:avLst/>
          </a:prstGeom>
        </p:spPr>
      </p:pic>
      <p:sp>
        <p:nvSpPr>
          <p:cNvPr id="9" name="Google Shape;258;p20">
            <a:extLst>
              <a:ext uri="{FF2B5EF4-FFF2-40B4-BE49-F238E27FC236}">
                <a16:creationId xmlns:a16="http://schemas.microsoft.com/office/drawing/2014/main" id="{170360C2-3984-0C45-BBD8-21923AC979CB}"/>
              </a:ext>
            </a:extLst>
          </p:cNvPr>
          <p:cNvSpPr/>
          <p:nvPr/>
        </p:nvSpPr>
        <p:spPr>
          <a:xfrm rot="10800000">
            <a:off x="-10" y="2054127"/>
            <a:ext cx="24384010" cy="515320"/>
          </a:xfrm>
          <a:prstGeom prst="rect">
            <a:avLst/>
          </a:prstGeom>
          <a:solidFill>
            <a:srgbClr val="ED5E3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6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D4DCF5-D07F-F44C-9F67-0700C3A595D4}"/>
              </a:ext>
            </a:extLst>
          </p:cNvPr>
          <p:cNvSpPr txBox="1"/>
          <p:nvPr/>
        </p:nvSpPr>
        <p:spPr>
          <a:xfrm>
            <a:off x="598488" y="2019398"/>
            <a:ext cx="128778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l"/>
            <a:r>
              <a:rPr lang="ru-RU" dirty="0"/>
              <a:t>Список доступных команд</a:t>
            </a:r>
          </a:p>
        </p:txBody>
      </p:sp>
      <p:pic>
        <p:nvPicPr>
          <p:cNvPr id="17" name="Picture 4" descr="Code - Visual Studio Code New Icon, HD Png Download , Transparent Png Image  - PNGitem">
            <a:extLst>
              <a:ext uri="{FF2B5EF4-FFF2-40B4-BE49-F238E27FC236}">
                <a16:creationId xmlns:a16="http://schemas.microsoft.com/office/drawing/2014/main" id="{2B1DAEEA-8DE7-5146-BA4F-9BFA0B54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67" b="89990" l="5698" r="92907">
                        <a14:foregroundMark x1="90698" y1="62921" x2="90698" y2="62921"/>
                        <a14:foregroundMark x1="93023" y1="65986" x2="93023" y2="65986"/>
                        <a14:foregroundMark x1="27093" y1="42084" x2="27093" y2="42084"/>
                        <a14:foregroundMark x1="26628" y1="42594" x2="26628" y2="42594"/>
                        <a14:foregroundMark x1="27674" y1="42594" x2="27674" y2="42594"/>
                        <a14:foregroundMark x1="68721" y1="8069" x2="68721" y2="8069"/>
                        <a14:foregroundMark x1="5698" y1="18284" x2="5698" y2="18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17" y="118143"/>
            <a:ext cx="1740830" cy="1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6" descr="Рисунок 6">
            <a:extLst>
              <a:ext uri="{FF2B5EF4-FFF2-40B4-BE49-F238E27FC236}">
                <a16:creationId xmlns:a16="http://schemas.microsoft.com/office/drawing/2014/main" id="{5FCAC3B2-06B4-1E4E-A7FC-A227D0D394A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9703"/>
          <a:stretch>
            <a:fillRect/>
          </a:stretch>
        </p:blipFill>
        <p:spPr>
          <a:xfrm rot="4156485">
            <a:off x="20914610" y="9363042"/>
            <a:ext cx="2402917" cy="596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0F8144-D3A1-AA47-A006-C02A3B006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6271" y="3801509"/>
            <a:ext cx="4657969" cy="2557724"/>
          </a:xfrm>
          <a:prstGeom prst="rect">
            <a:avLst/>
          </a:prstGeom>
        </p:spPr>
      </p:pic>
      <p:sp>
        <p:nvSpPr>
          <p:cNvPr id="52" name="Прямоугольник: скругленные углы 37">
            <a:extLst>
              <a:ext uri="{FF2B5EF4-FFF2-40B4-BE49-F238E27FC236}">
                <a16:creationId xmlns:a16="http://schemas.microsoft.com/office/drawing/2014/main" id="{C646871C-8E53-AD4B-911E-8F91CB10815B}"/>
              </a:ext>
            </a:extLst>
          </p:cNvPr>
          <p:cNvSpPr/>
          <p:nvPr/>
        </p:nvSpPr>
        <p:spPr>
          <a:xfrm rot="5400000">
            <a:off x="3261256" y="2033484"/>
            <a:ext cx="820211" cy="300484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bg2"/>
                </a:solidFill>
                <a:latin typeface=""/>
              </a:rPr>
              <a:t>Мигалки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4EB889-1990-7648-AB9C-45D3B304CF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469" y="3121556"/>
            <a:ext cx="1333500" cy="13335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D7DB4A-8724-424E-A311-07D443D78A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8939" y="7124652"/>
            <a:ext cx="4857178" cy="2493065"/>
          </a:xfrm>
          <a:prstGeom prst="rect">
            <a:avLst/>
          </a:prstGeom>
        </p:spPr>
      </p:pic>
      <p:sp>
        <p:nvSpPr>
          <p:cNvPr id="20" name="Прямоугольник: скругленные углы 37">
            <a:extLst>
              <a:ext uri="{FF2B5EF4-FFF2-40B4-BE49-F238E27FC236}">
                <a16:creationId xmlns:a16="http://schemas.microsoft.com/office/drawing/2014/main" id="{BA9B0E8A-1CD6-9D46-8DB8-8BB7A181C075}"/>
              </a:ext>
            </a:extLst>
          </p:cNvPr>
          <p:cNvSpPr/>
          <p:nvPr/>
        </p:nvSpPr>
        <p:spPr>
          <a:xfrm rot="5400000">
            <a:off x="3261255" y="5299939"/>
            <a:ext cx="820211" cy="300484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bg2"/>
                </a:solidFill>
                <a:latin typeface=""/>
              </a:rPr>
              <a:t>Освещение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CD2A39A-5884-2F4B-9BFE-5D4AB85CB5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488" y="6410998"/>
            <a:ext cx="1333500" cy="13335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438B6C-9122-0B4E-B067-74373536B0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53879" y="3670466"/>
            <a:ext cx="4512242" cy="2493065"/>
          </a:xfrm>
          <a:prstGeom prst="rect">
            <a:avLst/>
          </a:prstGeom>
        </p:spPr>
      </p:pic>
      <p:sp>
        <p:nvSpPr>
          <p:cNvPr id="23" name="Прямоугольник: скругленные углы 37">
            <a:extLst>
              <a:ext uri="{FF2B5EF4-FFF2-40B4-BE49-F238E27FC236}">
                <a16:creationId xmlns:a16="http://schemas.microsoft.com/office/drawing/2014/main" id="{6FAB0A7A-2881-8B47-A4D1-917813532B24}"/>
              </a:ext>
            </a:extLst>
          </p:cNvPr>
          <p:cNvSpPr/>
          <p:nvPr/>
        </p:nvSpPr>
        <p:spPr>
          <a:xfrm rot="5400000">
            <a:off x="11225241" y="2023568"/>
            <a:ext cx="820211" cy="300484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bg2"/>
                </a:solidFill>
                <a:latin typeface=""/>
              </a:rPr>
              <a:t>Щетка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2E7CD72-BD58-0648-A65E-BA8F36B38F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4572" y="3121556"/>
            <a:ext cx="1333500" cy="13335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7370676-A54A-494C-944D-7A868D1304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04572" y="6326838"/>
            <a:ext cx="1333500" cy="1333500"/>
          </a:xfrm>
          <a:prstGeom prst="rect">
            <a:avLst/>
          </a:prstGeom>
        </p:spPr>
      </p:pic>
      <p:sp>
        <p:nvSpPr>
          <p:cNvPr id="26" name="Прямоугольник: скругленные углы 37">
            <a:extLst>
              <a:ext uri="{FF2B5EF4-FFF2-40B4-BE49-F238E27FC236}">
                <a16:creationId xmlns:a16="http://schemas.microsoft.com/office/drawing/2014/main" id="{D28F1101-D747-F94B-B734-C6A1BB02A7FF}"/>
              </a:ext>
            </a:extLst>
          </p:cNvPr>
          <p:cNvSpPr/>
          <p:nvPr/>
        </p:nvSpPr>
        <p:spPr>
          <a:xfrm rot="5400000">
            <a:off x="11293989" y="5314437"/>
            <a:ext cx="820211" cy="300484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bg2"/>
                </a:solidFill>
                <a:latin typeface=""/>
              </a:rPr>
              <a:t>Отвал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14C1A5F-6395-EB46-8C76-6030C6B3C2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63370" y="10472805"/>
            <a:ext cx="4670870" cy="2659490"/>
          </a:xfrm>
          <a:prstGeom prst="rect">
            <a:avLst/>
          </a:prstGeom>
        </p:spPr>
      </p:pic>
      <p:sp>
        <p:nvSpPr>
          <p:cNvPr id="30" name="Прямоугольник: скругленные углы 37">
            <a:extLst>
              <a:ext uri="{FF2B5EF4-FFF2-40B4-BE49-F238E27FC236}">
                <a16:creationId xmlns:a16="http://schemas.microsoft.com/office/drawing/2014/main" id="{D9282D0C-5042-4C44-81A8-312622374878}"/>
              </a:ext>
            </a:extLst>
          </p:cNvPr>
          <p:cNvSpPr/>
          <p:nvPr/>
        </p:nvSpPr>
        <p:spPr>
          <a:xfrm rot="5400000">
            <a:off x="3255687" y="8682119"/>
            <a:ext cx="820211" cy="300484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bg2"/>
                </a:solidFill>
                <a:latin typeface=""/>
              </a:rPr>
              <a:t>Дым машина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4065431-897A-3E40-8BC0-AE45B9E729F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8488" y="9774500"/>
            <a:ext cx="1333500" cy="13335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0A7EE79-386F-B649-BE5D-1E6D3DE9433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01672" y="10472805"/>
            <a:ext cx="4375610" cy="2557724"/>
          </a:xfrm>
          <a:prstGeom prst="rect">
            <a:avLst/>
          </a:prstGeom>
        </p:spPr>
      </p:pic>
      <p:sp>
        <p:nvSpPr>
          <p:cNvPr id="32" name="Прямоугольник: скругленные углы 37">
            <a:extLst>
              <a:ext uri="{FF2B5EF4-FFF2-40B4-BE49-F238E27FC236}">
                <a16:creationId xmlns:a16="http://schemas.microsoft.com/office/drawing/2014/main" id="{41CD0356-D9F2-994B-A876-1DD1F5D80124}"/>
              </a:ext>
            </a:extLst>
          </p:cNvPr>
          <p:cNvSpPr/>
          <p:nvPr/>
        </p:nvSpPr>
        <p:spPr>
          <a:xfrm rot="5400000">
            <a:off x="11305854" y="8687587"/>
            <a:ext cx="820211" cy="300484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bg2"/>
                </a:solidFill>
                <a:latin typeface=""/>
              </a:rPr>
              <a:t>Гудок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0631E27-D14C-F84E-BAFA-9633F7D38A1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04572" y="9774436"/>
            <a:ext cx="1333500" cy="13335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505BBDF-30FF-374E-BBBD-6BFDB1124B0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288001" y="3677120"/>
            <a:ext cx="5313886" cy="3316468"/>
          </a:xfrm>
          <a:prstGeom prst="rect">
            <a:avLst/>
          </a:prstGeom>
        </p:spPr>
      </p:pic>
      <p:sp>
        <p:nvSpPr>
          <p:cNvPr id="35" name="Прямоугольник: скругленные углы 37">
            <a:extLst>
              <a:ext uri="{FF2B5EF4-FFF2-40B4-BE49-F238E27FC236}">
                <a16:creationId xmlns:a16="http://schemas.microsoft.com/office/drawing/2014/main" id="{C24E4C98-32C2-8745-A8E6-FE6FF59E9D7F}"/>
              </a:ext>
            </a:extLst>
          </p:cNvPr>
          <p:cNvSpPr/>
          <p:nvPr/>
        </p:nvSpPr>
        <p:spPr>
          <a:xfrm rot="5400000">
            <a:off x="19841424" y="1572378"/>
            <a:ext cx="820211" cy="392706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bg2"/>
                </a:solidFill>
                <a:latin typeface=""/>
              </a:rPr>
              <a:t>Поворот на месте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AA54367-40CE-9E44-8661-158140A8251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783941" y="3115885"/>
            <a:ext cx="1333500" cy="13335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3A52959-26C4-FA42-A4EA-2F8D3F8593A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287999" y="8278000"/>
            <a:ext cx="5321332" cy="2493065"/>
          </a:xfrm>
          <a:prstGeom prst="rect">
            <a:avLst/>
          </a:prstGeom>
        </p:spPr>
      </p:pic>
      <p:sp>
        <p:nvSpPr>
          <p:cNvPr id="40" name="Прямоугольник: скругленные углы 37">
            <a:extLst>
              <a:ext uri="{FF2B5EF4-FFF2-40B4-BE49-F238E27FC236}">
                <a16:creationId xmlns:a16="http://schemas.microsoft.com/office/drawing/2014/main" id="{9A1A504D-7228-5C40-A01F-72C3CD97467C}"/>
              </a:ext>
            </a:extLst>
          </p:cNvPr>
          <p:cNvSpPr/>
          <p:nvPr/>
        </p:nvSpPr>
        <p:spPr>
          <a:xfrm rot="5400000">
            <a:off x="19841424" y="6036208"/>
            <a:ext cx="820211" cy="392706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bg2"/>
                </a:solidFill>
                <a:latin typeface=""/>
              </a:rPr>
              <a:t>Ночное зрение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4F7E1BF-3856-014D-B07B-808DD7FE828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783941" y="7590894"/>
            <a:ext cx="1333500" cy="1333500"/>
          </a:xfrm>
          <a:prstGeom prst="rect">
            <a:avLst/>
          </a:prstGeom>
        </p:spPr>
      </p:pic>
      <p:sp>
        <p:nvSpPr>
          <p:cNvPr id="7" name="Кружок">
            <a:extLst>
              <a:ext uri="{FF2B5EF4-FFF2-40B4-BE49-F238E27FC236}">
                <a16:creationId xmlns:a16="http://schemas.microsoft.com/office/drawing/2014/main" id="{4419EE35-7BA9-4247-A235-1875E2A2ACE1}"/>
              </a:ext>
            </a:extLst>
          </p:cNvPr>
          <p:cNvSpPr/>
          <p:nvPr/>
        </p:nvSpPr>
        <p:spPr>
          <a:xfrm>
            <a:off x="324168" y="11720767"/>
            <a:ext cx="1852103" cy="1832384"/>
          </a:xfrm>
          <a:prstGeom prst="ellipse">
            <a:avLst/>
          </a:prstGeom>
          <a:solidFill>
            <a:srgbClr val="EF5F3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2380139-741A-A041-8610-60233131DDB0}"/>
              </a:ext>
            </a:extLst>
          </p:cNvPr>
          <p:cNvSpPr txBox="1"/>
          <p:nvPr/>
        </p:nvSpPr>
        <p:spPr>
          <a:xfrm>
            <a:off x="324169" y="11820182"/>
            <a:ext cx="1852103" cy="167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6" tIns="91436" rIns="91436" bIns="91436" anchor="ctr">
            <a:normAutofit/>
          </a:bodyPr>
          <a:lstStyle>
            <a:lvl1pPr defTabSz="1152144">
              <a:lnSpc>
                <a:spcPct val="90000"/>
              </a:lnSpc>
              <a:defRPr sz="10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en-US" dirty="0"/>
              <a:t>1</a:t>
            </a:r>
            <a:r>
              <a:rPr lang="ru-RU" dirty="0"/>
              <a:t>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297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F1B2FED6-3075-5E4C-8A31-4E2CAE07302B}"/>
              </a:ext>
            </a:extLst>
          </p:cNvPr>
          <p:cNvSpPr txBox="1"/>
          <p:nvPr/>
        </p:nvSpPr>
        <p:spPr>
          <a:xfrm>
            <a:off x="1839971" y="492491"/>
            <a:ext cx="16682491" cy="1107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l" defTabSz="1828800">
              <a:defRPr sz="5000">
                <a:solidFill>
                  <a:srgbClr val="F760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ru-RU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Запуск </a:t>
            </a:r>
            <a:r>
              <a:rPr lang="en-US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Gazebo</a:t>
            </a:r>
            <a:endParaRPr lang="ru-RU" sz="6000" b="1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F7429FD-7F96-9E47-808F-1B7ED1863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1" y="220062"/>
            <a:ext cx="5881382" cy="1652847"/>
          </a:xfrm>
          <a:prstGeom prst="rect">
            <a:avLst/>
          </a:prstGeom>
        </p:spPr>
      </p:pic>
      <p:pic>
        <p:nvPicPr>
          <p:cNvPr id="1028" name="Picture 4" descr="Gazebo - симулятор для роботов. Создаем модель простейшего робота">
            <a:extLst>
              <a:ext uri="{FF2B5EF4-FFF2-40B4-BE49-F238E27FC236}">
                <a16:creationId xmlns:a16="http://schemas.microsoft.com/office/drawing/2014/main" id="{5849C67C-A30A-CD45-B66A-55C3A12E1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56" y="220062"/>
            <a:ext cx="1233183" cy="177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Кружок">
            <a:extLst>
              <a:ext uri="{FF2B5EF4-FFF2-40B4-BE49-F238E27FC236}">
                <a16:creationId xmlns:a16="http://schemas.microsoft.com/office/drawing/2014/main" id="{4419EE35-7BA9-4247-A235-1875E2A2ACE1}"/>
              </a:ext>
            </a:extLst>
          </p:cNvPr>
          <p:cNvSpPr/>
          <p:nvPr/>
        </p:nvSpPr>
        <p:spPr>
          <a:xfrm>
            <a:off x="324168" y="11720767"/>
            <a:ext cx="1852103" cy="1832384"/>
          </a:xfrm>
          <a:prstGeom prst="ellipse">
            <a:avLst/>
          </a:prstGeom>
          <a:solidFill>
            <a:srgbClr val="EF5F3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2380139-741A-A041-8610-60233131DDB0}"/>
              </a:ext>
            </a:extLst>
          </p:cNvPr>
          <p:cNvSpPr txBox="1"/>
          <p:nvPr/>
        </p:nvSpPr>
        <p:spPr>
          <a:xfrm>
            <a:off x="324169" y="11820182"/>
            <a:ext cx="1852103" cy="167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6" tIns="91436" rIns="91436" bIns="91436" anchor="ctr">
            <a:normAutofit/>
          </a:bodyPr>
          <a:lstStyle>
            <a:lvl1pPr defTabSz="1152144">
              <a:lnSpc>
                <a:spcPct val="90000"/>
              </a:lnSpc>
              <a:defRPr sz="10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ru-RU" dirty="0"/>
              <a:t>2</a:t>
            </a:r>
            <a:endParaRPr dirty="0"/>
          </a:p>
        </p:txBody>
      </p:sp>
      <p:sp>
        <p:nvSpPr>
          <p:cNvPr id="9" name="Google Shape;258;p20">
            <a:extLst>
              <a:ext uri="{FF2B5EF4-FFF2-40B4-BE49-F238E27FC236}">
                <a16:creationId xmlns:a16="http://schemas.microsoft.com/office/drawing/2014/main" id="{170360C2-3984-0C45-BBD8-21923AC979CB}"/>
              </a:ext>
            </a:extLst>
          </p:cNvPr>
          <p:cNvSpPr/>
          <p:nvPr/>
        </p:nvSpPr>
        <p:spPr>
          <a:xfrm rot="10800000">
            <a:off x="-10" y="2054127"/>
            <a:ext cx="24384010" cy="515320"/>
          </a:xfrm>
          <a:prstGeom prst="rect">
            <a:avLst/>
          </a:prstGeom>
          <a:solidFill>
            <a:srgbClr val="ED5E3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6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lang="ru-RU" dirty="0"/>
          </a:p>
        </p:txBody>
      </p:sp>
      <p:pic>
        <p:nvPicPr>
          <p:cNvPr id="6" name="Рисунок 6" descr="Рисунок 6">
            <a:extLst>
              <a:ext uri="{FF2B5EF4-FFF2-40B4-BE49-F238E27FC236}">
                <a16:creationId xmlns:a16="http://schemas.microsoft.com/office/drawing/2014/main" id="{5FCAC3B2-06B4-1E4E-A7FC-A227D0D394A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9703"/>
          <a:stretch>
            <a:fillRect/>
          </a:stretch>
        </p:blipFill>
        <p:spPr>
          <a:xfrm rot="3578044">
            <a:off x="21864778" y="10355202"/>
            <a:ext cx="2402917" cy="5963039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4DCF5-D07F-F44C-9F67-0700C3A595D4}"/>
              </a:ext>
            </a:extLst>
          </p:cNvPr>
          <p:cNvSpPr txBox="1"/>
          <p:nvPr/>
        </p:nvSpPr>
        <p:spPr>
          <a:xfrm>
            <a:off x="598488" y="2019398"/>
            <a:ext cx="128778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l"/>
            <a:r>
              <a:rPr lang="ru-RU" dirty="0"/>
              <a:t>Программирование </a:t>
            </a:r>
            <a:r>
              <a:rPr lang="ru-RU" dirty="0" err="1"/>
              <a:t>Ровера</a:t>
            </a:r>
            <a:r>
              <a:rPr lang="ru-RU" dirty="0"/>
              <a:t>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D43CC68-334A-274E-AF3B-FB0DC58736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747" y="3459256"/>
            <a:ext cx="10228560" cy="668361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0F028-C5D3-4F48-A2A1-20DD3180A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450" y="5129677"/>
            <a:ext cx="5962766" cy="429933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9F305AA-F886-6549-AEE8-65DC7E2B33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2493" y="3566031"/>
            <a:ext cx="15336890" cy="1993166"/>
          </a:xfrm>
          <a:prstGeom prst="rect">
            <a:avLst/>
          </a:prstGeom>
        </p:spPr>
      </p:pic>
      <p:sp>
        <p:nvSpPr>
          <p:cNvPr id="30" name="Прямоугольник: скругленные углы 37">
            <a:extLst>
              <a:ext uri="{FF2B5EF4-FFF2-40B4-BE49-F238E27FC236}">
                <a16:creationId xmlns:a16="http://schemas.microsoft.com/office/drawing/2014/main" id="{B37EC88D-1D0D-BB4C-8BFE-6B260656EC36}"/>
              </a:ext>
            </a:extLst>
          </p:cNvPr>
          <p:cNvSpPr/>
          <p:nvPr/>
        </p:nvSpPr>
        <p:spPr>
          <a:xfrm rot="5400000">
            <a:off x="3420755" y="477874"/>
            <a:ext cx="935317" cy="596276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defTabSz="1828710"/>
            <a:r>
              <a:rPr lang="ru-RU" sz="3200" dirty="0">
                <a:solidFill>
                  <a:schemeClr val="bg2"/>
                </a:solidFill>
                <a:latin typeface=""/>
              </a:rPr>
              <a:t>Рабочий стол виртуальной машины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5F25676-C578-8A48-A617-7D4328D217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7388" y="7772007"/>
            <a:ext cx="1333500" cy="1333500"/>
          </a:xfrm>
          <a:prstGeom prst="rect">
            <a:avLst/>
          </a:prstGeom>
        </p:spPr>
      </p:pic>
      <p:sp>
        <p:nvSpPr>
          <p:cNvPr id="34" name="Прямоугольник: скругленные углы 37">
            <a:extLst>
              <a:ext uri="{FF2B5EF4-FFF2-40B4-BE49-F238E27FC236}">
                <a16:creationId xmlns:a16="http://schemas.microsoft.com/office/drawing/2014/main" id="{8A20BC72-3167-654C-B6C8-5E170E7C82FC}"/>
              </a:ext>
            </a:extLst>
          </p:cNvPr>
          <p:cNvSpPr/>
          <p:nvPr/>
        </p:nvSpPr>
        <p:spPr>
          <a:xfrm rot="5400000">
            <a:off x="8779903" y="7475322"/>
            <a:ext cx="1333501" cy="192687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defTabSz="1828710"/>
            <a:r>
              <a:rPr lang="ru-RU" sz="3200" dirty="0">
                <a:solidFill>
                  <a:schemeClr val="bg2"/>
                </a:solidFill>
                <a:latin typeface=""/>
              </a:rPr>
              <a:t>Запуск </a:t>
            </a:r>
            <a:r>
              <a:rPr lang="en-US" sz="3200" dirty="0">
                <a:solidFill>
                  <a:schemeClr val="bg2"/>
                </a:solidFill>
                <a:latin typeface=""/>
              </a:rPr>
              <a:t>Gazebo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: скругленные углы 37">
            <a:extLst>
              <a:ext uri="{FF2B5EF4-FFF2-40B4-BE49-F238E27FC236}">
                <a16:creationId xmlns:a16="http://schemas.microsoft.com/office/drawing/2014/main" id="{05C646E7-B877-B54B-A8B5-FA9257A8D976}"/>
              </a:ext>
            </a:extLst>
          </p:cNvPr>
          <p:cNvSpPr/>
          <p:nvPr/>
        </p:nvSpPr>
        <p:spPr>
          <a:xfrm rot="5400000">
            <a:off x="12891792" y="4341962"/>
            <a:ext cx="720752" cy="360925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defTabSz="1828710"/>
            <a:r>
              <a:rPr lang="ru-RU" sz="3200" dirty="0">
                <a:solidFill>
                  <a:schemeClr val="tx1"/>
                </a:solidFill>
              </a:rPr>
              <a:t>Ввести команду: </a:t>
            </a:r>
          </a:p>
        </p:txBody>
      </p:sp>
      <p:sp>
        <p:nvSpPr>
          <p:cNvPr id="36" name="Прямоугольник">
            <a:extLst>
              <a:ext uri="{FF2B5EF4-FFF2-40B4-BE49-F238E27FC236}">
                <a16:creationId xmlns:a16="http://schemas.microsoft.com/office/drawing/2014/main" id="{7F12FEF6-43EB-2449-991C-DA56DC525886}"/>
              </a:ext>
            </a:extLst>
          </p:cNvPr>
          <p:cNvSpPr/>
          <p:nvPr/>
        </p:nvSpPr>
        <p:spPr>
          <a:xfrm>
            <a:off x="15270241" y="5796756"/>
            <a:ext cx="8453668" cy="66758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en" sz="32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roslaunch 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clover</a:t>
            </a:r>
            <a:r>
              <a:rPr lang="en" sz="3200" err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_</a:t>
            </a:r>
            <a:r>
              <a:rPr lang="en" sz="32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simulation 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simulator.launch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Прямоугольник: скругленные углы 37">
            <a:extLst>
              <a:ext uri="{FF2B5EF4-FFF2-40B4-BE49-F238E27FC236}">
                <a16:creationId xmlns:a16="http://schemas.microsoft.com/office/drawing/2014/main" id="{1022CB53-456C-984D-823C-8D0535286C80}"/>
              </a:ext>
            </a:extLst>
          </p:cNvPr>
          <p:cNvSpPr/>
          <p:nvPr/>
        </p:nvSpPr>
        <p:spPr>
          <a:xfrm>
            <a:off x="8176598" y="7428377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6D49A5A9-F2A4-BF4C-99B0-F93C95168F0D}"/>
              </a:ext>
            </a:extLst>
          </p:cNvPr>
          <p:cNvSpPr/>
          <p:nvPr/>
        </p:nvSpPr>
        <p:spPr>
          <a:xfrm>
            <a:off x="10981919" y="5317245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265859E-F4C2-DF4F-B0A0-F2C24D0043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46059" y="6701897"/>
            <a:ext cx="11833635" cy="4599869"/>
          </a:xfrm>
          <a:prstGeom prst="rect">
            <a:avLst/>
          </a:prstGeom>
        </p:spPr>
      </p:pic>
      <p:sp>
        <p:nvSpPr>
          <p:cNvPr id="39" name="Прямоугольник: скругленные углы 37">
            <a:extLst>
              <a:ext uri="{FF2B5EF4-FFF2-40B4-BE49-F238E27FC236}">
                <a16:creationId xmlns:a16="http://schemas.microsoft.com/office/drawing/2014/main" id="{BBC81A13-7CFB-1643-ABCE-494918E4567F}"/>
              </a:ext>
            </a:extLst>
          </p:cNvPr>
          <p:cNvSpPr/>
          <p:nvPr/>
        </p:nvSpPr>
        <p:spPr>
          <a:xfrm rot="5400000">
            <a:off x="3547333" y="9042042"/>
            <a:ext cx="720752" cy="360925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defTabSz="1828710"/>
            <a:r>
              <a:rPr lang="ru-RU" sz="3200" dirty="0">
                <a:solidFill>
                  <a:schemeClr val="tx1"/>
                </a:solidFill>
              </a:rPr>
              <a:t>Перейти в папку:</a:t>
            </a:r>
          </a:p>
        </p:txBody>
      </p:sp>
      <p:sp>
        <p:nvSpPr>
          <p:cNvPr id="40" name="Прямоугольник">
            <a:extLst>
              <a:ext uri="{FF2B5EF4-FFF2-40B4-BE49-F238E27FC236}">
                <a16:creationId xmlns:a16="http://schemas.microsoft.com/office/drawing/2014/main" id="{5D45B5B7-A7A8-8340-8494-D950B5FF9BC3}"/>
              </a:ext>
            </a:extLst>
          </p:cNvPr>
          <p:cNvSpPr/>
          <p:nvPr/>
        </p:nvSpPr>
        <p:spPr>
          <a:xfrm>
            <a:off x="6073027" y="10532734"/>
            <a:ext cx="13570219" cy="720750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/home/clover/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catkin_ws</a:t>
            </a:r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src</a:t>
            </a:r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bebop_simulator</a:t>
            </a:r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bebop_gazebo</a:t>
            </a:r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exempls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Прямоугольник: скругленные углы 37">
            <a:extLst>
              <a:ext uri="{FF2B5EF4-FFF2-40B4-BE49-F238E27FC236}">
                <a16:creationId xmlns:a16="http://schemas.microsoft.com/office/drawing/2014/main" id="{1C7A18E8-B0DB-D448-85B4-F8AA2E48F38D}"/>
              </a:ext>
            </a:extLst>
          </p:cNvPr>
          <p:cNvSpPr/>
          <p:nvPr/>
        </p:nvSpPr>
        <p:spPr>
          <a:xfrm>
            <a:off x="5532361" y="10091088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5" name="Соединительная линия уступом 54">
            <a:extLst>
              <a:ext uri="{FF2B5EF4-FFF2-40B4-BE49-F238E27FC236}">
                <a16:creationId xmlns:a16="http://schemas.microsoft.com/office/drawing/2014/main" id="{FDFC82F0-1911-E143-8D7B-439F42020ED3}"/>
              </a:ext>
            </a:extLst>
          </p:cNvPr>
          <p:cNvCxnSpPr>
            <a:stCxn id="38" idx="2"/>
            <a:endCxn id="41" idx="3"/>
          </p:cNvCxnSpPr>
          <p:nvPr/>
        </p:nvCxnSpPr>
        <p:spPr>
          <a:xfrm rot="5400000">
            <a:off x="6575402" y="5628997"/>
            <a:ext cx="4462931" cy="5083074"/>
          </a:xfrm>
          <a:prstGeom prst="bentConnector2">
            <a:avLst/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Соединительная линия уступом 62">
            <a:extLst>
              <a:ext uri="{FF2B5EF4-FFF2-40B4-BE49-F238E27FC236}">
                <a16:creationId xmlns:a16="http://schemas.microsoft.com/office/drawing/2014/main" id="{09E04440-4446-5545-9BC7-FC9D8DBDB428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8909567" y="5628157"/>
            <a:ext cx="2072352" cy="2111132"/>
          </a:xfrm>
          <a:prstGeom prst="bentConnector3">
            <a:avLst/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4C1B0838-5C8C-8D44-ABE2-833E865301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6653" y="11536865"/>
            <a:ext cx="12665920" cy="1266592"/>
          </a:xfrm>
          <a:prstGeom prst="rect">
            <a:avLst/>
          </a:prstGeom>
        </p:spPr>
      </p:pic>
      <p:sp>
        <p:nvSpPr>
          <p:cNvPr id="68" name="Прямоугольник: скругленные углы 37">
            <a:extLst>
              <a:ext uri="{FF2B5EF4-FFF2-40B4-BE49-F238E27FC236}">
                <a16:creationId xmlns:a16="http://schemas.microsoft.com/office/drawing/2014/main" id="{0A0731CC-3FC2-114F-B06E-9B21C8FE2A3B}"/>
              </a:ext>
            </a:extLst>
          </p:cNvPr>
          <p:cNvSpPr/>
          <p:nvPr/>
        </p:nvSpPr>
        <p:spPr>
          <a:xfrm rot="5400000">
            <a:off x="4227397" y="10196885"/>
            <a:ext cx="720750" cy="408906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defTabSz="1828710"/>
            <a:r>
              <a:rPr lang="ru-RU" sz="3200" dirty="0">
                <a:solidFill>
                  <a:schemeClr val="tx1"/>
                </a:solidFill>
              </a:rPr>
              <a:t>Запустить пример</a:t>
            </a:r>
          </a:p>
        </p:txBody>
      </p:sp>
      <p:sp>
        <p:nvSpPr>
          <p:cNvPr id="69" name="Прямоугольник: скругленные углы 37">
            <a:extLst>
              <a:ext uri="{FF2B5EF4-FFF2-40B4-BE49-F238E27FC236}">
                <a16:creationId xmlns:a16="http://schemas.microsoft.com/office/drawing/2014/main" id="{FEE58538-34D2-7940-AE44-039A36C59DCC}"/>
              </a:ext>
            </a:extLst>
          </p:cNvPr>
          <p:cNvSpPr/>
          <p:nvPr/>
        </p:nvSpPr>
        <p:spPr>
          <a:xfrm>
            <a:off x="2103081" y="11486427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0" name="Прямоугольник">
            <a:extLst>
              <a:ext uri="{FF2B5EF4-FFF2-40B4-BE49-F238E27FC236}">
                <a16:creationId xmlns:a16="http://schemas.microsoft.com/office/drawing/2014/main" id="{79F44FF9-CAC5-A641-9D9A-09DC1D79BFCB}"/>
              </a:ext>
            </a:extLst>
          </p:cNvPr>
          <p:cNvSpPr/>
          <p:nvPr/>
        </p:nvSpPr>
        <p:spPr>
          <a:xfrm>
            <a:off x="6856029" y="11881038"/>
            <a:ext cx="2336968" cy="720750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en-US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square.py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" name="Соединительная линия уступом 70">
            <a:extLst>
              <a:ext uri="{FF2B5EF4-FFF2-40B4-BE49-F238E27FC236}">
                <a16:creationId xmlns:a16="http://schemas.microsoft.com/office/drawing/2014/main" id="{199B4EFB-32EE-834A-B636-77C54B233BB8}"/>
              </a:ext>
            </a:extLst>
          </p:cNvPr>
          <p:cNvCxnSpPr>
            <a:cxnSpLocks/>
            <a:stCxn id="41" idx="2"/>
            <a:endCxn id="69" idx="1"/>
          </p:cNvCxnSpPr>
          <p:nvPr/>
        </p:nvCxnSpPr>
        <p:spPr>
          <a:xfrm rot="5400000">
            <a:off x="3458751" y="9357243"/>
            <a:ext cx="1084427" cy="3795765"/>
          </a:xfrm>
          <a:prstGeom prst="bentConnector4">
            <a:avLst>
              <a:gd name="adj1" fmla="val 35665"/>
              <a:gd name="adj2" fmla="val 106023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05881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349FCD-0A52-1347-B6F4-7AA66C8D1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26"/>
          <a:stretch/>
        </p:blipFill>
        <p:spPr>
          <a:xfrm>
            <a:off x="958747" y="5303775"/>
            <a:ext cx="13534463" cy="6414807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F1B2FED6-3075-5E4C-8A31-4E2CAE07302B}"/>
              </a:ext>
            </a:extLst>
          </p:cNvPr>
          <p:cNvSpPr txBox="1"/>
          <p:nvPr/>
        </p:nvSpPr>
        <p:spPr>
          <a:xfrm>
            <a:off x="1839971" y="492491"/>
            <a:ext cx="16682491" cy="1107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l" defTabSz="1828800">
              <a:defRPr sz="5000">
                <a:solidFill>
                  <a:srgbClr val="F760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ru-RU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Функции для </a:t>
            </a:r>
            <a:r>
              <a:rPr lang="ru-RU" sz="6000" b="1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Ровера</a:t>
            </a:r>
            <a:r>
              <a:rPr lang="ru-RU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в </a:t>
            </a:r>
            <a:r>
              <a:rPr lang="en-US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Gazebo</a:t>
            </a:r>
            <a:endParaRPr lang="ru-RU" sz="6000" b="1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F7429FD-7F96-9E47-808F-1B7ED1863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1" y="220062"/>
            <a:ext cx="5881382" cy="1652847"/>
          </a:xfrm>
          <a:prstGeom prst="rect">
            <a:avLst/>
          </a:prstGeom>
        </p:spPr>
      </p:pic>
      <p:pic>
        <p:nvPicPr>
          <p:cNvPr id="1028" name="Picture 4" descr="Gazebo - симулятор для роботов. Создаем модель простейшего робота">
            <a:extLst>
              <a:ext uri="{FF2B5EF4-FFF2-40B4-BE49-F238E27FC236}">
                <a16:creationId xmlns:a16="http://schemas.microsoft.com/office/drawing/2014/main" id="{5849C67C-A30A-CD45-B66A-55C3A12E1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56" y="220062"/>
            <a:ext cx="1233183" cy="177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Кружок">
            <a:extLst>
              <a:ext uri="{FF2B5EF4-FFF2-40B4-BE49-F238E27FC236}">
                <a16:creationId xmlns:a16="http://schemas.microsoft.com/office/drawing/2014/main" id="{4419EE35-7BA9-4247-A235-1875E2A2ACE1}"/>
              </a:ext>
            </a:extLst>
          </p:cNvPr>
          <p:cNvSpPr/>
          <p:nvPr/>
        </p:nvSpPr>
        <p:spPr>
          <a:xfrm>
            <a:off x="324168" y="11720767"/>
            <a:ext cx="1852103" cy="1832384"/>
          </a:xfrm>
          <a:prstGeom prst="ellipse">
            <a:avLst/>
          </a:prstGeom>
          <a:solidFill>
            <a:srgbClr val="EF5F3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2380139-741A-A041-8610-60233131DDB0}"/>
              </a:ext>
            </a:extLst>
          </p:cNvPr>
          <p:cNvSpPr txBox="1"/>
          <p:nvPr/>
        </p:nvSpPr>
        <p:spPr>
          <a:xfrm>
            <a:off x="324169" y="11820182"/>
            <a:ext cx="1852103" cy="167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normAutofit/>
          </a:bodyPr>
          <a:lstStyle>
            <a:lvl1pPr defTabSz="1152144">
              <a:lnSpc>
                <a:spcPct val="90000"/>
              </a:lnSpc>
              <a:defRPr sz="10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ru-RU" dirty="0"/>
              <a:t>3</a:t>
            </a:r>
            <a:endParaRPr dirty="0"/>
          </a:p>
        </p:txBody>
      </p:sp>
      <p:sp>
        <p:nvSpPr>
          <p:cNvPr id="9" name="Google Shape;258;p20">
            <a:extLst>
              <a:ext uri="{FF2B5EF4-FFF2-40B4-BE49-F238E27FC236}">
                <a16:creationId xmlns:a16="http://schemas.microsoft.com/office/drawing/2014/main" id="{170360C2-3984-0C45-BBD8-21923AC979CB}"/>
              </a:ext>
            </a:extLst>
          </p:cNvPr>
          <p:cNvSpPr/>
          <p:nvPr/>
        </p:nvSpPr>
        <p:spPr>
          <a:xfrm rot="10800000">
            <a:off x="-10" y="2054127"/>
            <a:ext cx="24384010" cy="515320"/>
          </a:xfrm>
          <a:prstGeom prst="rect">
            <a:avLst/>
          </a:prstGeom>
          <a:solidFill>
            <a:srgbClr val="ED5E3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6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lang="ru-RU" dirty="0"/>
          </a:p>
        </p:txBody>
      </p:sp>
      <p:pic>
        <p:nvPicPr>
          <p:cNvPr id="6" name="Рисунок 6" descr="Рисунок 6">
            <a:extLst>
              <a:ext uri="{FF2B5EF4-FFF2-40B4-BE49-F238E27FC236}">
                <a16:creationId xmlns:a16="http://schemas.microsoft.com/office/drawing/2014/main" id="{5FCAC3B2-06B4-1E4E-A7FC-A227D0D394A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9703"/>
          <a:stretch>
            <a:fillRect/>
          </a:stretch>
        </p:blipFill>
        <p:spPr>
          <a:xfrm rot="3578044">
            <a:off x="21561801" y="9479168"/>
            <a:ext cx="2402917" cy="5963039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4DCF5-D07F-F44C-9F67-0700C3A595D4}"/>
              </a:ext>
            </a:extLst>
          </p:cNvPr>
          <p:cNvSpPr txBox="1"/>
          <p:nvPr/>
        </p:nvSpPr>
        <p:spPr>
          <a:xfrm>
            <a:off x="598488" y="2019398"/>
            <a:ext cx="128778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l"/>
            <a:r>
              <a:rPr lang="ru-RU" dirty="0"/>
              <a:t>Программирование </a:t>
            </a:r>
            <a:r>
              <a:rPr lang="ru-RU" dirty="0" err="1"/>
              <a:t>Ровера</a:t>
            </a:r>
            <a:r>
              <a:rPr lang="ru-RU" dirty="0"/>
              <a:t> </a:t>
            </a:r>
          </a:p>
        </p:txBody>
      </p:sp>
      <p:sp>
        <p:nvSpPr>
          <p:cNvPr id="30" name="Прямоугольник: скругленные углы 37">
            <a:extLst>
              <a:ext uri="{FF2B5EF4-FFF2-40B4-BE49-F238E27FC236}">
                <a16:creationId xmlns:a16="http://schemas.microsoft.com/office/drawing/2014/main" id="{B37EC88D-1D0D-BB4C-8BFE-6B260656EC36}"/>
              </a:ext>
            </a:extLst>
          </p:cNvPr>
          <p:cNvSpPr/>
          <p:nvPr/>
        </p:nvSpPr>
        <p:spPr>
          <a:xfrm rot="5400000">
            <a:off x="3548492" y="-151311"/>
            <a:ext cx="633751" cy="639166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bg2"/>
                </a:solidFill>
                <a:latin typeface=""/>
              </a:rPr>
              <a:t>Файл с функциями для </a:t>
            </a:r>
            <a:r>
              <a:rPr lang="ru-RU" sz="3200" dirty="0" err="1">
                <a:solidFill>
                  <a:schemeClr val="bg2"/>
                </a:solidFill>
                <a:latin typeface=""/>
              </a:rPr>
              <a:t>Ровера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: скругленные углы 37">
            <a:extLst>
              <a:ext uri="{FF2B5EF4-FFF2-40B4-BE49-F238E27FC236}">
                <a16:creationId xmlns:a16="http://schemas.microsoft.com/office/drawing/2014/main" id="{05C646E7-B877-B54B-A8B5-FA9257A8D976}"/>
              </a:ext>
            </a:extLst>
          </p:cNvPr>
          <p:cNvSpPr/>
          <p:nvPr/>
        </p:nvSpPr>
        <p:spPr>
          <a:xfrm rot="5400000">
            <a:off x="5723931" y="-440592"/>
            <a:ext cx="720752" cy="1069138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Обязательная шапка для каждой программы </a:t>
            </a:r>
            <a:r>
              <a:rPr lang="ru-RU" sz="3200" dirty="0" err="1">
                <a:solidFill>
                  <a:schemeClr val="tx1"/>
                </a:solidFill>
              </a:rPr>
              <a:t>Ровера</a:t>
            </a:r>
            <a:r>
              <a:rPr lang="ru-RU" sz="3200" dirty="0">
                <a:solidFill>
                  <a:schemeClr val="tx1"/>
                </a:solidFill>
              </a:rPr>
              <a:t>:  </a:t>
            </a:r>
          </a:p>
        </p:txBody>
      </p:sp>
      <p:sp>
        <p:nvSpPr>
          <p:cNvPr id="39" name="Прямоугольник: скругленные углы 37">
            <a:extLst>
              <a:ext uri="{FF2B5EF4-FFF2-40B4-BE49-F238E27FC236}">
                <a16:creationId xmlns:a16="http://schemas.microsoft.com/office/drawing/2014/main" id="{BBC81A13-7CFB-1643-ABCE-494918E4567F}"/>
              </a:ext>
            </a:extLst>
          </p:cNvPr>
          <p:cNvSpPr/>
          <p:nvPr/>
        </p:nvSpPr>
        <p:spPr>
          <a:xfrm rot="5400000">
            <a:off x="15713349" y="4464080"/>
            <a:ext cx="720752" cy="397135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defTabSz="1828710"/>
            <a:r>
              <a:rPr lang="ru-RU" sz="3200" dirty="0">
                <a:solidFill>
                  <a:schemeClr val="tx1"/>
                </a:solidFill>
              </a:rPr>
              <a:t>Движение вперед</a:t>
            </a:r>
          </a:p>
        </p:txBody>
      </p:sp>
      <p:sp>
        <p:nvSpPr>
          <p:cNvPr id="40" name="Прямоугольник">
            <a:extLst>
              <a:ext uri="{FF2B5EF4-FFF2-40B4-BE49-F238E27FC236}">
                <a16:creationId xmlns:a16="http://schemas.microsoft.com/office/drawing/2014/main" id="{5D45B5B7-A7A8-8340-8494-D950B5FF9BC3}"/>
              </a:ext>
            </a:extLst>
          </p:cNvPr>
          <p:cNvSpPr/>
          <p:nvPr/>
        </p:nvSpPr>
        <p:spPr>
          <a:xfrm>
            <a:off x="7262513" y="2708633"/>
            <a:ext cx="13133687" cy="652763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/home/clover/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catkin_ws</a:t>
            </a:r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src</a:t>
            </a:r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bebop_simulator</a:t>
            </a:r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bebop_gazebo</a:t>
            </a:r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exempls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Прямоугольник">
            <a:extLst>
              <a:ext uri="{FF2B5EF4-FFF2-40B4-BE49-F238E27FC236}">
                <a16:creationId xmlns:a16="http://schemas.microsoft.com/office/drawing/2014/main" id="{79F44FF9-CAC5-A641-9D9A-09DC1D79BFCB}"/>
              </a:ext>
            </a:extLst>
          </p:cNvPr>
          <p:cNvSpPr/>
          <p:nvPr/>
        </p:nvSpPr>
        <p:spPr>
          <a:xfrm>
            <a:off x="18200215" y="7677423"/>
            <a:ext cx="1375419" cy="720750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left()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44C525-37C0-C44C-A912-57EB9ADA7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5339" y="3500581"/>
            <a:ext cx="15471451" cy="977363"/>
          </a:xfrm>
          <a:prstGeom prst="rect">
            <a:avLst/>
          </a:prstGeom>
        </p:spPr>
      </p:pic>
      <p:pic>
        <p:nvPicPr>
          <p:cNvPr id="11" name="Picture 4" descr="Символ Отказ от ответственности PNG - PNG All">
            <a:extLst>
              <a:ext uri="{FF2B5EF4-FFF2-40B4-BE49-F238E27FC236}">
                <a16:creationId xmlns:a16="http://schemas.microsoft.com/office/drawing/2014/main" id="{DE6005E6-21F8-D94E-ACBA-5832D84E9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799" y="3127101"/>
            <a:ext cx="18034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Прямоугольник">
            <a:extLst>
              <a:ext uri="{FF2B5EF4-FFF2-40B4-BE49-F238E27FC236}">
                <a16:creationId xmlns:a16="http://schemas.microsoft.com/office/drawing/2014/main" id="{178DCCED-90FF-0A45-B142-F87AD3D0AB9A}"/>
              </a:ext>
            </a:extLst>
          </p:cNvPr>
          <p:cNvSpPr/>
          <p:nvPr/>
        </p:nvSpPr>
        <p:spPr>
          <a:xfrm>
            <a:off x="14088049" y="3525982"/>
            <a:ext cx="8091281" cy="1404520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ru-RU" sz="3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Важно! </a:t>
            </a: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Этот файл редактировать нельзя! </a:t>
            </a:r>
          </a:p>
        </p:txBody>
      </p:sp>
      <p:pic>
        <p:nvPicPr>
          <p:cNvPr id="43" name="Picture 4" descr="Символ Отказ от ответственности PNG - PNG All">
            <a:extLst>
              <a:ext uri="{FF2B5EF4-FFF2-40B4-BE49-F238E27FC236}">
                <a16:creationId xmlns:a16="http://schemas.microsoft.com/office/drawing/2014/main" id="{1110CBD1-3E3B-264B-8723-EA09A200D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799" y="4847710"/>
            <a:ext cx="18034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Прямоугольник">
            <a:extLst>
              <a:ext uri="{FF2B5EF4-FFF2-40B4-BE49-F238E27FC236}">
                <a16:creationId xmlns:a16="http://schemas.microsoft.com/office/drawing/2014/main" id="{F9FE4736-62F7-9D43-B9C8-B7319A373A00}"/>
              </a:ext>
            </a:extLst>
          </p:cNvPr>
          <p:cNvSpPr/>
          <p:nvPr/>
        </p:nvSpPr>
        <p:spPr>
          <a:xfrm>
            <a:off x="14088049" y="5302037"/>
            <a:ext cx="8083515" cy="616163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ru-RU" sz="3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данной версии </a:t>
            </a:r>
            <a:r>
              <a:rPr lang="ru-RU" sz="3200" b="1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Ровера</a:t>
            </a:r>
            <a:r>
              <a:rPr lang="ru-RU" sz="3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Прямоугольник: скругленные углы 37">
            <a:extLst>
              <a:ext uri="{FF2B5EF4-FFF2-40B4-BE49-F238E27FC236}">
                <a16:creationId xmlns:a16="http://schemas.microsoft.com/office/drawing/2014/main" id="{BF3A3BFD-61B7-5D42-A9FB-C6D7377F17AB}"/>
              </a:ext>
            </a:extLst>
          </p:cNvPr>
          <p:cNvSpPr/>
          <p:nvPr/>
        </p:nvSpPr>
        <p:spPr>
          <a:xfrm rot="5400000">
            <a:off x="15713349" y="5258101"/>
            <a:ext cx="720752" cy="397135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defTabSz="1828710"/>
            <a:r>
              <a:rPr lang="ru-RU" sz="3200" dirty="0">
                <a:solidFill>
                  <a:schemeClr val="tx1"/>
                </a:solidFill>
              </a:rPr>
              <a:t>Движение назад</a:t>
            </a:r>
          </a:p>
        </p:txBody>
      </p:sp>
      <p:sp>
        <p:nvSpPr>
          <p:cNvPr id="46" name="Прямоугольник: скругленные углы 37">
            <a:extLst>
              <a:ext uri="{FF2B5EF4-FFF2-40B4-BE49-F238E27FC236}">
                <a16:creationId xmlns:a16="http://schemas.microsoft.com/office/drawing/2014/main" id="{B9ACA5BC-BC2B-0A4D-9A55-9EEC4A6FEF8C}"/>
              </a:ext>
            </a:extLst>
          </p:cNvPr>
          <p:cNvSpPr/>
          <p:nvPr/>
        </p:nvSpPr>
        <p:spPr>
          <a:xfrm rot="5400000">
            <a:off x="15713349" y="6052122"/>
            <a:ext cx="720752" cy="397135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defTabSz="1828710"/>
            <a:r>
              <a:rPr lang="ru-RU" sz="3200" dirty="0">
                <a:solidFill>
                  <a:schemeClr val="tx1"/>
                </a:solidFill>
              </a:rPr>
              <a:t>Поворот налево</a:t>
            </a:r>
          </a:p>
        </p:txBody>
      </p:sp>
      <p:sp>
        <p:nvSpPr>
          <p:cNvPr id="47" name="Прямоугольник: скругленные углы 37">
            <a:extLst>
              <a:ext uri="{FF2B5EF4-FFF2-40B4-BE49-F238E27FC236}">
                <a16:creationId xmlns:a16="http://schemas.microsoft.com/office/drawing/2014/main" id="{6DFD4B2B-1B3B-4E46-BE8A-7F984083CCBB}"/>
              </a:ext>
            </a:extLst>
          </p:cNvPr>
          <p:cNvSpPr/>
          <p:nvPr/>
        </p:nvSpPr>
        <p:spPr>
          <a:xfrm rot="5400000">
            <a:off x="15744611" y="6846143"/>
            <a:ext cx="720752" cy="397135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defTabSz="1828710"/>
            <a:r>
              <a:rPr lang="ru-RU" sz="3200" dirty="0">
                <a:solidFill>
                  <a:schemeClr val="tx1"/>
                </a:solidFill>
              </a:rPr>
              <a:t>Поворот направо</a:t>
            </a:r>
          </a:p>
        </p:txBody>
      </p:sp>
      <p:sp>
        <p:nvSpPr>
          <p:cNvPr id="48" name="Прямоугольник: скругленные углы 37">
            <a:extLst>
              <a:ext uri="{FF2B5EF4-FFF2-40B4-BE49-F238E27FC236}">
                <a16:creationId xmlns:a16="http://schemas.microsoft.com/office/drawing/2014/main" id="{ECAC2269-7B87-014A-AE4C-AA6574226A5B}"/>
              </a:ext>
            </a:extLst>
          </p:cNvPr>
          <p:cNvSpPr/>
          <p:nvPr/>
        </p:nvSpPr>
        <p:spPr>
          <a:xfrm rot="5400000">
            <a:off x="15744611" y="7630937"/>
            <a:ext cx="720752" cy="397135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defTabSz="1828710"/>
            <a:r>
              <a:rPr lang="ru-RU" sz="3200" dirty="0">
                <a:solidFill>
                  <a:schemeClr val="tx1"/>
                </a:solidFill>
              </a:rPr>
              <a:t>Возврат на старт</a:t>
            </a:r>
          </a:p>
        </p:txBody>
      </p:sp>
      <p:sp>
        <p:nvSpPr>
          <p:cNvPr id="49" name="Прямоугольник">
            <a:extLst>
              <a:ext uri="{FF2B5EF4-FFF2-40B4-BE49-F238E27FC236}">
                <a16:creationId xmlns:a16="http://schemas.microsoft.com/office/drawing/2014/main" id="{022EEEAE-CF89-D945-A764-C32CD284F456}"/>
              </a:ext>
            </a:extLst>
          </p:cNvPr>
          <p:cNvSpPr/>
          <p:nvPr/>
        </p:nvSpPr>
        <p:spPr>
          <a:xfrm>
            <a:off x="18207981" y="8507648"/>
            <a:ext cx="1375419" cy="720750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right()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Прямоугольник">
            <a:extLst>
              <a:ext uri="{FF2B5EF4-FFF2-40B4-BE49-F238E27FC236}">
                <a16:creationId xmlns:a16="http://schemas.microsoft.com/office/drawing/2014/main" id="{B8A4AB05-EE20-1E4E-80AB-E7D5871FEE14}"/>
              </a:ext>
            </a:extLst>
          </p:cNvPr>
          <p:cNvSpPr/>
          <p:nvPr/>
        </p:nvSpPr>
        <p:spPr>
          <a:xfrm>
            <a:off x="18207981" y="9316502"/>
            <a:ext cx="1375419" cy="720750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end()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" name="Прямоугольник">
            <a:extLst>
              <a:ext uri="{FF2B5EF4-FFF2-40B4-BE49-F238E27FC236}">
                <a16:creationId xmlns:a16="http://schemas.microsoft.com/office/drawing/2014/main" id="{838BAAED-6DB7-1B4B-91C1-CF0EC313375F}"/>
              </a:ext>
            </a:extLst>
          </p:cNvPr>
          <p:cNvSpPr/>
          <p:nvPr/>
        </p:nvSpPr>
        <p:spPr>
          <a:xfrm>
            <a:off x="18200215" y="6067018"/>
            <a:ext cx="3971350" cy="720750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forward(speed, </a:t>
            </a:r>
            <a:r>
              <a:rPr lang="en-US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dist</a:t>
            </a:r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" name="Прямоугольник">
            <a:extLst>
              <a:ext uri="{FF2B5EF4-FFF2-40B4-BE49-F238E27FC236}">
                <a16:creationId xmlns:a16="http://schemas.microsoft.com/office/drawing/2014/main" id="{3A4DDF26-8C96-5E45-A023-CE6F3AA94259}"/>
              </a:ext>
            </a:extLst>
          </p:cNvPr>
          <p:cNvSpPr/>
          <p:nvPr/>
        </p:nvSpPr>
        <p:spPr>
          <a:xfrm>
            <a:off x="18207981" y="6858966"/>
            <a:ext cx="3971350" cy="720750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forward(speed, </a:t>
            </a:r>
            <a:r>
              <a:rPr lang="en-US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dist</a:t>
            </a:r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2B0F38-B250-6E4E-9724-24DFDA3E7B26}"/>
              </a:ext>
            </a:extLst>
          </p:cNvPr>
          <p:cNvSpPr txBox="1"/>
          <p:nvPr/>
        </p:nvSpPr>
        <p:spPr>
          <a:xfrm>
            <a:off x="19575634" y="7728534"/>
            <a:ext cx="445156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ru-RU" sz="3200" dirty="0">
                <a:solidFill>
                  <a:schemeClr val="bg2"/>
                </a:solidFill>
                <a:latin typeface=""/>
              </a:rPr>
              <a:t>Только 90 градусов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B6F7A6-11E7-0F45-879D-5DBF6CB9BA94}"/>
              </a:ext>
            </a:extLst>
          </p:cNvPr>
          <p:cNvSpPr txBox="1"/>
          <p:nvPr/>
        </p:nvSpPr>
        <p:spPr>
          <a:xfrm>
            <a:off x="19583400" y="8575635"/>
            <a:ext cx="445156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ru-RU" sz="3200" dirty="0">
                <a:solidFill>
                  <a:schemeClr val="bg2"/>
                </a:solidFill>
                <a:latin typeface=""/>
              </a:rPr>
              <a:t>Только 90 градусов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062F0D-03B0-BA47-9C38-0A979783FDE6}"/>
              </a:ext>
            </a:extLst>
          </p:cNvPr>
          <p:cNvSpPr txBox="1"/>
          <p:nvPr/>
        </p:nvSpPr>
        <p:spPr>
          <a:xfrm>
            <a:off x="19700719" y="9360989"/>
            <a:ext cx="2470845" cy="1111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ru-RU" sz="3200" dirty="0">
                <a:solidFill>
                  <a:schemeClr val="bg2"/>
                </a:solidFill>
                <a:latin typeface=""/>
              </a:rPr>
              <a:t>Переход в координату</a:t>
            </a:r>
          </a:p>
        </p:txBody>
      </p:sp>
      <p:sp>
        <p:nvSpPr>
          <p:cNvPr id="57" name="Прямоугольник">
            <a:extLst>
              <a:ext uri="{FF2B5EF4-FFF2-40B4-BE49-F238E27FC236}">
                <a16:creationId xmlns:a16="http://schemas.microsoft.com/office/drawing/2014/main" id="{CEF3D9B9-8948-3248-8585-49AF95E6B1C8}"/>
              </a:ext>
            </a:extLst>
          </p:cNvPr>
          <p:cNvSpPr/>
          <p:nvPr/>
        </p:nvSpPr>
        <p:spPr>
          <a:xfrm>
            <a:off x="14119312" y="10413617"/>
            <a:ext cx="8083514" cy="720750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en-US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Dist</a:t>
            </a: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указывается в метрах </a:t>
            </a:r>
          </a:p>
        </p:txBody>
      </p:sp>
    </p:spTree>
    <p:extLst>
      <p:ext uri="{BB962C8B-B14F-4D97-AF65-F5344CB8AC3E}">
        <p14:creationId xmlns:p14="http://schemas.microsoft.com/office/powerpoint/2010/main" val="380345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F1B2FED6-3075-5E4C-8A31-4E2CAE07302B}"/>
              </a:ext>
            </a:extLst>
          </p:cNvPr>
          <p:cNvSpPr txBox="1"/>
          <p:nvPr/>
        </p:nvSpPr>
        <p:spPr>
          <a:xfrm>
            <a:off x="1839971" y="492491"/>
            <a:ext cx="16682491" cy="1107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l" defTabSz="1828800">
              <a:defRPr sz="5000">
                <a:solidFill>
                  <a:srgbClr val="F760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ru-RU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Код </a:t>
            </a:r>
            <a:r>
              <a:rPr lang="ru-RU" sz="6000" b="1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Ровера</a:t>
            </a:r>
            <a:r>
              <a:rPr lang="ru-RU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в </a:t>
            </a:r>
            <a:r>
              <a:rPr lang="en-US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Gazebo</a:t>
            </a:r>
            <a:endParaRPr lang="ru-RU" sz="6000" b="1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F7429FD-7F96-9E47-808F-1B7ED1863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1" y="220062"/>
            <a:ext cx="5881382" cy="1652847"/>
          </a:xfrm>
          <a:prstGeom prst="rect">
            <a:avLst/>
          </a:prstGeom>
        </p:spPr>
      </p:pic>
      <p:pic>
        <p:nvPicPr>
          <p:cNvPr id="1028" name="Picture 4" descr="Gazebo - симулятор для роботов. Создаем модель простейшего робота">
            <a:extLst>
              <a:ext uri="{FF2B5EF4-FFF2-40B4-BE49-F238E27FC236}">
                <a16:creationId xmlns:a16="http://schemas.microsoft.com/office/drawing/2014/main" id="{5849C67C-A30A-CD45-B66A-55C3A12E1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56" y="220062"/>
            <a:ext cx="1233183" cy="177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Кружок">
            <a:extLst>
              <a:ext uri="{FF2B5EF4-FFF2-40B4-BE49-F238E27FC236}">
                <a16:creationId xmlns:a16="http://schemas.microsoft.com/office/drawing/2014/main" id="{4419EE35-7BA9-4247-A235-1875E2A2ACE1}"/>
              </a:ext>
            </a:extLst>
          </p:cNvPr>
          <p:cNvSpPr/>
          <p:nvPr/>
        </p:nvSpPr>
        <p:spPr>
          <a:xfrm>
            <a:off x="324168" y="11720767"/>
            <a:ext cx="1852103" cy="1832384"/>
          </a:xfrm>
          <a:prstGeom prst="ellipse">
            <a:avLst/>
          </a:prstGeom>
          <a:solidFill>
            <a:srgbClr val="EF5F3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2380139-741A-A041-8610-60233131DDB0}"/>
              </a:ext>
            </a:extLst>
          </p:cNvPr>
          <p:cNvSpPr txBox="1"/>
          <p:nvPr/>
        </p:nvSpPr>
        <p:spPr>
          <a:xfrm>
            <a:off x="324169" y="11820182"/>
            <a:ext cx="1852103" cy="167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normAutofit/>
          </a:bodyPr>
          <a:lstStyle>
            <a:lvl1pPr defTabSz="1152144">
              <a:lnSpc>
                <a:spcPct val="90000"/>
              </a:lnSpc>
              <a:defRPr sz="10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ru-RU" dirty="0"/>
              <a:t>4</a:t>
            </a:r>
            <a:endParaRPr dirty="0"/>
          </a:p>
        </p:txBody>
      </p:sp>
      <p:sp>
        <p:nvSpPr>
          <p:cNvPr id="9" name="Google Shape;258;p20">
            <a:extLst>
              <a:ext uri="{FF2B5EF4-FFF2-40B4-BE49-F238E27FC236}">
                <a16:creationId xmlns:a16="http://schemas.microsoft.com/office/drawing/2014/main" id="{170360C2-3984-0C45-BBD8-21923AC979CB}"/>
              </a:ext>
            </a:extLst>
          </p:cNvPr>
          <p:cNvSpPr/>
          <p:nvPr/>
        </p:nvSpPr>
        <p:spPr>
          <a:xfrm rot="10800000">
            <a:off x="-10" y="2054127"/>
            <a:ext cx="24384010" cy="515320"/>
          </a:xfrm>
          <a:prstGeom prst="rect">
            <a:avLst/>
          </a:prstGeom>
          <a:solidFill>
            <a:srgbClr val="ED5E3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6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lang="ru-RU" dirty="0"/>
          </a:p>
        </p:txBody>
      </p:sp>
      <p:pic>
        <p:nvPicPr>
          <p:cNvPr id="6" name="Рисунок 6" descr="Рисунок 6">
            <a:extLst>
              <a:ext uri="{FF2B5EF4-FFF2-40B4-BE49-F238E27FC236}">
                <a16:creationId xmlns:a16="http://schemas.microsoft.com/office/drawing/2014/main" id="{5FCAC3B2-06B4-1E4E-A7FC-A227D0D394A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9703"/>
          <a:stretch>
            <a:fillRect/>
          </a:stretch>
        </p:blipFill>
        <p:spPr>
          <a:xfrm rot="3578044">
            <a:off x="21446931" y="9423437"/>
            <a:ext cx="2402917" cy="596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292C77-9896-4847-9133-8D10EBD4D0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959" y="3117382"/>
            <a:ext cx="11012248" cy="71699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91430D-6008-D942-B4C6-79C78201E4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7902"/>
          <a:stretch/>
        </p:blipFill>
        <p:spPr>
          <a:xfrm>
            <a:off x="958747" y="4360515"/>
            <a:ext cx="11304673" cy="4230369"/>
          </a:xfrm>
          <a:prstGeom prst="rect">
            <a:avLst/>
          </a:prstGeom>
        </p:spPr>
      </p:pic>
      <p:sp>
        <p:nvSpPr>
          <p:cNvPr id="25" name="Прямоугольник: скругленные углы 37">
            <a:extLst>
              <a:ext uri="{FF2B5EF4-FFF2-40B4-BE49-F238E27FC236}">
                <a16:creationId xmlns:a16="http://schemas.microsoft.com/office/drawing/2014/main" id="{11F00A5E-798F-574E-BC72-7DF55F92334B}"/>
              </a:ext>
            </a:extLst>
          </p:cNvPr>
          <p:cNvSpPr/>
          <p:nvPr/>
        </p:nvSpPr>
        <p:spPr>
          <a:xfrm rot="5400000">
            <a:off x="2752502" y="1146128"/>
            <a:ext cx="935317" cy="462625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defTabSz="1828710"/>
            <a:r>
              <a:rPr lang="ru-RU" sz="3200" dirty="0">
                <a:solidFill>
                  <a:schemeClr val="bg2"/>
                </a:solidFill>
                <a:latin typeface=""/>
              </a:rPr>
              <a:t>Пример программы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">
            <a:extLst>
              <a:ext uri="{FF2B5EF4-FFF2-40B4-BE49-F238E27FC236}">
                <a16:creationId xmlns:a16="http://schemas.microsoft.com/office/drawing/2014/main" id="{21C557A1-B749-B646-B49F-E202A28633D0}"/>
              </a:ext>
            </a:extLst>
          </p:cNvPr>
          <p:cNvSpPr/>
          <p:nvPr/>
        </p:nvSpPr>
        <p:spPr>
          <a:xfrm>
            <a:off x="5153213" y="3472089"/>
            <a:ext cx="2302661" cy="66758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«Квадрат»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D4DCF5-D07F-F44C-9F67-0700C3A595D4}"/>
              </a:ext>
            </a:extLst>
          </p:cNvPr>
          <p:cNvSpPr txBox="1"/>
          <p:nvPr/>
        </p:nvSpPr>
        <p:spPr>
          <a:xfrm>
            <a:off x="598488" y="2019398"/>
            <a:ext cx="128778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l"/>
            <a:r>
              <a:rPr lang="ru-RU" dirty="0"/>
              <a:t>Программирование </a:t>
            </a:r>
            <a:r>
              <a:rPr lang="ru-RU" dirty="0" err="1"/>
              <a:t>Ровера</a:t>
            </a:r>
            <a:r>
              <a:rPr lang="ru-RU" dirty="0"/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3E18CED-7E68-6747-873A-2C8C4E31F9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2700" y="9136140"/>
            <a:ext cx="8745680" cy="10709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3589F1A-21F1-604E-8780-D739AC7442BD}"/>
              </a:ext>
            </a:extLst>
          </p:cNvPr>
          <p:cNvSpPr/>
          <p:nvPr/>
        </p:nvSpPr>
        <p:spPr>
          <a:xfrm>
            <a:off x="461559" y="5985137"/>
            <a:ext cx="3219487" cy="321880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0" name="Стрелка углом 49">
            <a:extLst>
              <a:ext uri="{FF2B5EF4-FFF2-40B4-BE49-F238E27FC236}">
                <a16:creationId xmlns:a16="http://schemas.microsoft.com/office/drawing/2014/main" id="{6E7EE029-7B51-B149-9BCA-FAF42DA29922}"/>
              </a:ext>
            </a:extLst>
          </p:cNvPr>
          <p:cNvSpPr/>
          <p:nvPr/>
        </p:nvSpPr>
        <p:spPr>
          <a:xfrm rot="5400000">
            <a:off x="3849928" y="6185393"/>
            <a:ext cx="3104111" cy="2797383"/>
          </a:xfrm>
          <a:prstGeom prst="bentArrow">
            <a:avLst>
              <a:gd name="adj1" fmla="val 8795"/>
              <a:gd name="adj2" fmla="val 18295"/>
              <a:gd name="adj3" fmla="val 31705"/>
              <a:gd name="adj4" fmla="val 20282"/>
            </a:avLst>
          </a:prstGeom>
          <a:solidFill>
            <a:srgbClr val="FFFFFF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1124FB2A-0A1E-1E4C-8D88-4FE44E7214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66898" flipH="1">
            <a:off x="1035290" y="9172815"/>
            <a:ext cx="1322956" cy="1220609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85A75A8C-5345-214B-B2BD-DEA263D36A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5470" y="11455347"/>
            <a:ext cx="4140813" cy="107090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14ACD72F-E701-EE47-962B-080498DEB5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9189" y="10024420"/>
            <a:ext cx="4964359" cy="833179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CC26FC26-5B4D-A643-99B4-3037948925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0089" y="10857599"/>
            <a:ext cx="4882558" cy="791766"/>
          </a:xfrm>
          <a:prstGeom prst="rect">
            <a:avLst/>
          </a:prstGeom>
        </p:spPr>
      </p:pic>
      <p:sp>
        <p:nvSpPr>
          <p:cNvPr id="56" name="Закрывающая фигурная скобка 55">
            <a:extLst>
              <a:ext uri="{FF2B5EF4-FFF2-40B4-BE49-F238E27FC236}">
                <a16:creationId xmlns:a16="http://schemas.microsoft.com/office/drawing/2014/main" id="{BA5FAF86-5BA7-E843-A291-D1B44717F575}"/>
              </a:ext>
            </a:extLst>
          </p:cNvPr>
          <p:cNvSpPr/>
          <p:nvPr/>
        </p:nvSpPr>
        <p:spPr>
          <a:xfrm>
            <a:off x="7264527" y="10211988"/>
            <a:ext cx="619198" cy="1430927"/>
          </a:xfrm>
          <a:prstGeom prst="rightBrace">
            <a:avLst>
              <a:gd name="adj1" fmla="val 46198"/>
              <a:gd name="adj2" fmla="val 50000"/>
            </a:avLst>
          </a:prstGeom>
          <a:noFill/>
          <a:ln w="25400" cap="flat">
            <a:solidFill>
              <a:schemeClr val="bg2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2BB8B3-EABA-9C41-95C9-9061C58E06CB}"/>
              </a:ext>
            </a:extLst>
          </p:cNvPr>
          <p:cNvSpPr txBox="1"/>
          <p:nvPr/>
        </p:nvSpPr>
        <p:spPr>
          <a:xfrm>
            <a:off x="7923025" y="10574268"/>
            <a:ext cx="4964359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ru-RU" sz="3200" dirty="0">
                <a:solidFill>
                  <a:schemeClr val="bg2"/>
                </a:solidFill>
                <a:latin typeface=""/>
              </a:rPr>
              <a:t>Поворот на 90 градусов</a:t>
            </a:r>
            <a:endParaRPr lang="ru-RU" sz="3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3945613-9A32-0143-A028-085B25781AC4}"/>
              </a:ext>
            </a:extLst>
          </p:cNvPr>
          <p:cNvSpPr txBox="1"/>
          <p:nvPr/>
        </p:nvSpPr>
        <p:spPr>
          <a:xfrm>
            <a:off x="7037388" y="11820182"/>
            <a:ext cx="4964359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ru-RU" sz="3200" dirty="0">
                <a:solidFill>
                  <a:schemeClr val="bg2"/>
                </a:solidFill>
                <a:latin typeface=""/>
              </a:rPr>
              <a:t>Возврат на точку старта</a:t>
            </a:r>
            <a:endParaRPr lang="ru-RU" sz="3200" dirty="0"/>
          </a:p>
        </p:txBody>
      </p:sp>
      <p:sp>
        <p:nvSpPr>
          <p:cNvPr id="61" name="Прямоугольник">
            <a:extLst>
              <a:ext uri="{FF2B5EF4-FFF2-40B4-BE49-F238E27FC236}">
                <a16:creationId xmlns:a16="http://schemas.microsoft.com/office/drawing/2014/main" id="{A1A4D836-6483-2D4F-8714-402858C9895E}"/>
              </a:ext>
            </a:extLst>
          </p:cNvPr>
          <p:cNvSpPr/>
          <p:nvPr/>
        </p:nvSpPr>
        <p:spPr>
          <a:xfrm>
            <a:off x="17874043" y="9873249"/>
            <a:ext cx="6246944" cy="66758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Ровер</a:t>
            </a: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Gazebo -  </a:t>
            </a: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версия </a:t>
            </a:r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0.01</a:t>
            </a:r>
          </a:p>
        </p:txBody>
      </p:sp>
      <p:sp>
        <p:nvSpPr>
          <p:cNvPr id="62" name="Прямоугольник: скругленные углы 37">
            <a:extLst>
              <a:ext uri="{FF2B5EF4-FFF2-40B4-BE49-F238E27FC236}">
                <a16:creationId xmlns:a16="http://schemas.microsoft.com/office/drawing/2014/main" id="{AC082211-2026-C146-A76E-062BA075C7C4}"/>
              </a:ext>
            </a:extLst>
          </p:cNvPr>
          <p:cNvSpPr/>
          <p:nvPr/>
        </p:nvSpPr>
        <p:spPr>
          <a:xfrm rot="5400000">
            <a:off x="19734663" y="8687341"/>
            <a:ext cx="584777" cy="430602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dirty="0">
                <a:solidFill>
                  <a:schemeClr val="tx1"/>
                </a:solidFill>
              </a:rPr>
              <a:t>Следите за обновлениями</a:t>
            </a:r>
          </a:p>
        </p:txBody>
      </p:sp>
      <p:pic>
        <p:nvPicPr>
          <p:cNvPr id="58" name="Picture 4" descr="Смайлик-эмодзи 👾 'Космический монстр' ВК (ВКонтакте), Инстаграм, Ватсап:  код смайла, значение и расшифровка">
            <a:extLst>
              <a:ext uri="{FF2B5EF4-FFF2-40B4-BE49-F238E27FC236}">
                <a16:creationId xmlns:a16="http://schemas.microsoft.com/office/drawing/2014/main" id="{681AAC4F-ED84-7743-9AFB-138535F27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5738" y="10240458"/>
            <a:ext cx="1018232" cy="101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26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F1B2FED6-3075-5E4C-8A31-4E2CAE07302B}"/>
              </a:ext>
            </a:extLst>
          </p:cNvPr>
          <p:cNvSpPr txBox="1"/>
          <p:nvPr/>
        </p:nvSpPr>
        <p:spPr>
          <a:xfrm>
            <a:off x="1839971" y="492491"/>
            <a:ext cx="16682491" cy="1107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l" defTabSz="1828800">
              <a:defRPr sz="5000">
                <a:solidFill>
                  <a:srgbClr val="F760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ru-RU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Код Клевера в </a:t>
            </a:r>
            <a:r>
              <a:rPr lang="en-US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Gazebo</a:t>
            </a:r>
            <a:endParaRPr lang="ru-RU" sz="6000" b="1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F7429FD-7F96-9E47-808F-1B7ED1863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1" y="220062"/>
            <a:ext cx="5881382" cy="1652847"/>
          </a:xfrm>
          <a:prstGeom prst="rect">
            <a:avLst/>
          </a:prstGeom>
        </p:spPr>
      </p:pic>
      <p:pic>
        <p:nvPicPr>
          <p:cNvPr id="1028" name="Picture 4" descr="Gazebo - симулятор для роботов. Создаем модель простейшего робота">
            <a:extLst>
              <a:ext uri="{FF2B5EF4-FFF2-40B4-BE49-F238E27FC236}">
                <a16:creationId xmlns:a16="http://schemas.microsoft.com/office/drawing/2014/main" id="{5849C67C-A30A-CD45-B66A-55C3A12E1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56" y="220062"/>
            <a:ext cx="1233183" cy="177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Кружок">
            <a:extLst>
              <a:ext uri="{FF2B5EF4-FFF2-40B4-BE49-F238E27FC236}">
                <a16:creationId xmlns:a16="http://schemas.microsoft.com/office/drawing/2014/main" id="{4419EE35-7BA9-4247-A235-1875E2A2ACE1}"/>
              </a:ext>
            </a:extLst>
          </p:cNvPr>
          <p:cNvSpPr/>
          <p:nvPr/>
        </p:nvSpPr>
        <p:spPr>
          <a:xfrm>
            <a:off x="324168" y="11720767"/>
            <a:ext cx="1852103" cy="1832384"/>
          </a:xfrm>
          <a:prstGeom prst="ellipse">
            <a:avLst/>
          </a:prstGeom>
          <a:solidFill>
            <a:srgbClr val="EF5F3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2380139-741A-A041-8610-60233131DDB0}"/>
              </a:ext>
            </a:extLst>
          </p:cNvPr>
          <p:cNvSpPr txBox="1"/>
          <p:nvPr/>
        </p:nvSpPr>
        <p:spPr>
          <a:xfrm>
            <a:off x="324169" y="11820182"/>
            <a:ext cx="1852103" cy="167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6" tIns="91436" rIns="91436" bIns="91436" anchor="ctr">
            <a:normAutofit/>
          </a:bodyPr>
          <a:lstStyle>
            <a:lvl1pPr defTabSz="1152144">
              <a:lnSpc>
                <a:spcPct val="90000"/>
              </a:lnSpc>
              <a:defRPr sz="10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ru-RU" dirty="0"/>
              <a:t>5</a:t>
            </a:r>
            <a:endParaRPr dirty="0"/>
          </a:p>
        </p:txBody>
      </p:sp>
      <p:sp>
        <p:nvSpPr>
          <p:cNvPr id="9" name="Google Shape;258;p20">
            <a:extLst>
              <a:ext uri="{FF2B5EF4-FFF2-40B4-BE49-F238E27FC236}">
                <a16:creationId xmlns:a16="http://schemas.microsoft.com/office/drawing/2014/main" id="{170360C2-3984-0C45-BBD8-21923AC979CB}"/>
              </a:ext>
            </a:extLst>
          </p:cNvPr>
          <p:cNvSpPr/>
          <p:nvPr/>
        </p:nvSpPr>
        <p:spPr>
          <a:xfrm rot="10800000">
            <a:off x="-10" y="2054127"/>
            <a:ext cx="24384010" cy="515320"/>
          </a:xfrm>
          <a:prstGeom prst="rect">
            <a:avLst/>
          </a:prstGeom>
          <a:solidFill>
            <a:srgbClr val="ED5E3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6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D4DCF5-D07F-F44C-9F67-0700C3A595D4}"/>
              </a:ext>
            </a:extLst>
          </p:cNvPr>
          <p:cNvSpPr txBox="1"/>
          <p:nvPr/>
        </p:nvSpPr>
        <p:spPr>
          <a:xfrm>
            <a:off x="598488" y="2019398"/>
            <a:ext cx="128778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l"/>
            <a:r>
              <a:rPr lang="ru-RU" dirty="0"/>
              <a:t>Программирование Клевера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F47A6F-1500-7541-A4A2-F4A1E6E68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888" y="2789893"/>
            <a:ext cx="8980963" cy="5050165"/>
          </a:xfrm>
          <a:prstGeom prst="rect">
            <a:avLst/>
          </a:prstGeom>
        </p:spPr>
      </p:pic>
      <p:sp>
        <p:nvSpPr>
          <p:cNvPr id="61" name="Прямоугольник">
            <a:extLst>
              <a:ext uri="{FF2B5EF4-FFF2-40B4-BE49-F238E27FC236}">
                <a16:creationId xmlns:a16="http://schemas.microsoft.com/office/drawing/2014/main" id="{A1A4D836-6483-2D4F-8714-402858C9895E}"/>
              </a:ext>
            </a:extLst>
          </p:cNvPr>
          <p:cNvSpPr/>
          <p:nvPr/>
        </p:nvSpPr>
        <p:spPr>
          <a:xfrm>
            <a:off x="17721641" y="2175206"/>
            <a:ext cx="6246944" cy="66758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Ровер</a:t>
            </a: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Gazebo -  </a:t>
            </a: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версия </a:t>
            </a:r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0.02</a:t>
            </a:r>
          </a:p>
        </p:txBody>
      </p:sp>
      <p:sp>
        <p:nvSpPr>
          <p:cNvPr id="62" name="Прямоугольник: скругленные углы 37">
            <a:extLst>
              <a:ext uri="{FF2B5EF4-FFF2-40B4-BE49-F238E27FC236}">
                <a16:creationId xmlns:a16="http://schemas.microsoft.com/office/drawing/2014/main" id="{AC082211-2026-C146-A76E-062BA075C7C4}"/>
              </a:ext>
            </a:extLst>
          </p:cNvPr>
          <p:cNvSpPr/>
          <p:nvPr/>
        </p:nvSpPr>
        <p:spPr>
          <a:xfrm rot="5400000">
            <a:off x="21480949" y="945144"/>
            <a:ext cx="584777" cy="430602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dirty="0">
                <a:solidFill>
                  <a:schemeClr val="tx1"/>
                </a:solidFill>
              </a:rPr>
              <a:t>Следите за обновлениями</a:t>
            </a:r>
          </a:p>
        </p:txBody>
      </p:sp>
      <p:pic>
        <p:nvPicPr>
          <p:cNvPr id="58" name="Picture 4" descr="Смайлик-эмодзи 👾 'Космический монстр' ВК (ВКонтакте), Инстаграм, Ватсап:  код смайла, значение и расшифровка">
            <a:extLst>
              <a:ext uri="{FF2B5EF4-FFF2-40B4-BE49-F238E27FC236}">
                <a16:creationId xmlns:a16="http://schemas.microsoft.com/office/drawing/2014/main" id="{681AAC4F-ED84-7743-9AFB-138535F27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451" y="3168747"/>
            <a:ext cx="1018232" cy="101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551278-4BE9-0F4E-B132-CBBDC67B4E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237" y="8034591"/>
            <a:ext cx="8980962" cy="5248249"/>
          </a:xfrm>
          <a:prstGeom prst="rect">
            <a:avLst/>
          </a:prstGeom>
        </p:spPr>
      </p:pic>
      <p:pic>
        <p:nvPicPr>
          <p:cNvPr id="6" name="Рисунок 6" descr="Рисунок 6">
            <a:extLst>
              <a:ext uri="{FF2B5EF4-FFF2-40B4-BE49-F238E27FC236}">
                <a16:creationId xmlns:a16="http://schemas.microsoft.com/office/drawing/2014/main" id="{5FCAC3B2-06B4-1E4E-A7FC-A227D0D394A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9703"/>
          <a:stretch>
            <a:fillRect/>
          </a:stretch>
        </p:blipFill>
        <p:spPr>
          <a:xfrm rot="3578044">
            <a:off x="21446931" y="9423437"/>
            <a:ext cx="2402917" cy="596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13682A-24BB-CE42-9E33-B4378CE0ED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317" y="3414283"/>
            <a:ext cx="11398339" cy="8066517"/>
          </a:xfrm>
          <a:prstGeom prst="rect">
            <a:avLst/>
          </a:prstGeom>
        </p:spPr>
      </p:pic>
      <p:sp>
        <p:nvSpPr>
          <p:cNvPr id="25" name="Прямоугольник: скругленные углы 37">
            <a:extLst>
              <a:ext uri="{FF2B5EF4-FFF2-40B4-BE49-F238E27FC236}">
                <a16:creationId xmlns:a16="http://schemas.microsoft.com/office/drawing/2014/main" id="{11F00A5E-798F-574E-BC72-7DF55F92334B}"/>
              </a:ext>
            </a:extLst>
          </p:cNvPr>
          <p:cNvSpPr/>
          <p:nvPr/>
        </p:nvSpPr>
        <p:spPr>
          <a:xfrm rot="5400000">
            <a:off x="2529653" y="767363"/>
            <a:ext cx="667583" cy="462625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defTabSz="1828710"/>
            <a:r>
              <a:rPr lang="ru-RU" sz="3200" dirty="0">
                <a:solidFill>
                  <a:schemeClr val="bg2"/>
                </a:solidFill>
                <a:latin typeface=""/>
              </a:rPr>
              <a:t>Пример программы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">
            <a:extLst>
              <a:ext uri="{FF2B5EF4-FFF2-40B4-BE49-F238E27FC236}">
                <a16:creationId xmlns:a16="http://schemas.microsoft.com/office/drawing/2014/main" id="{21C557A1-B749-B646-B49F-E202A28633D0}"/>
              </a:ext>
            </a:extLst>
          </p:cNvPr>
          <p:cNvSpPr/>
          <p:nvPr/>
        </p:nvSpPr>
        <p:spPr>
          <a:xfrm>
            <a:off x="5551126" y="2810790"/>
            <a:ext cx="4626254" cy="66758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«Посадка на </a:t>
            </a:r>
            <a:r>
              <a:rPr lang="ru-RU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Ровер</a:t>
            </a: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E017FCA-A5A4-5745-BFCE-BDB8803382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3427" y="9861100"/>
            <a:ext cx="5632822" cy="3663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32B01F5-58C3-1A46-BA97-6A641D64FA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4933" y="11590550"/>
            <a:ext cx="1333500" cy="1333500"/>
          </a:xfrm>
          <a:prstGeom prst="rect">
            <a:avLst/>
          </a:prstGeom>
        </p:spPr>
      </p:pic>
      <p:cxnSp>
        <p:nvCxnSpPr>
          <p:cNvPr id="28" name="Скругленная соединительная линия 27">
            <a:extLst>
              <a:ext uri="{FF2B5EF4-FFF2-40B4-BE49-F238E27FC236}">
                <a16:creationId xmlns:a16="http://schemas.microsoft.com/office/drawing/2014/main" id="{C0B14269-F53C-574D-9619-1DC1B4A25549}"/>
              </a:ext>
            </a:extLst>
          </p:cNvPr>
          <p:cNvCxnSpPr>
            <a:cxnSpLocks/>
            <a:stCxn id="18" idx="0"/>
            <a:endCxn id="16" idx="3"/>
          </p:cNvCxnSpPr>
          <p:nvPr/>
        </p:nvCxnSpPr>
        <p:spPr>
          <a:xfrm rot="5400000" flipH="1" flipV="1">
            <a:off x="7433665" y="7075560"/>
            <a:ext cx="4143008" cy="4886973"/>
          </a:xfrm>
          <a:prstGeom prst="curvedConnector4">
            <a:avLst>
              <a:gd name="adj1" fmla="val 52211"/>
              <a:gd name="adj2" fmla="val 129626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487F5DEA-534E-8445-A122-A53A422BB3FB}"/>
              </a:ext>
            </a:extLst>
          </p:cNvPr>
          <p:cNvSpPr/>
          <p:nvPr/>
        </p:nvSpPr>
        <p:spPr>
          <a:xfrm>
            <a:off x="342156" y="3478371"/>
            <a:ext cx="12877800" cy="396916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9" name="Прямоугольник: скругленные углы 37">
            <a:extLst>
              <a:ext uri="{FF2B5EF4-FFF2-40B4-BE49-F238E27FC236}">
                <a16:creationId xmlns:a16="http://schemas.microsoft.com/office/drawing/2014/main" id="{8B010EF4-7CF0-044C-99A0-44A5A0FA5970}"/>
              </a:ext>
            </a:extLst>
          </p:cNvPr>
          <p:cNvSpPr/>
          <p:nvPr/>
        </p:nvSpPr>
        <p:spPr>
          <a:xfrm rot="5400000">
            <a:off x="9378079" y="146062"/>
            <a:ext cx="478617" cy="720513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2000" b="1" dirty="0">
                <a:solidFill>
                  <a:schemeClr val="tx1"/>
                </a:solidFill>
              </a:rPr>
              <a:t>Обязательная шапка для каждой программы Клевера</a:t>
            </a:r>
            <a:r>
              <a:rPr lang="ru-RU" sz="2000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80098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C28D00-6BAB-D943-BB0D-DEAF0BA08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47" y="3258406"/>
            <a:ext cx="12877800" cy="8384611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F1B2FED6-3075-5E4C-8A31-4E2CAE07302B}"/>
              </a:ext>
            </a:extLst>
          </p:cNvPr>
          <p:cNvSpPr txBox="1"/>
          <p:nvPr/>
        </p:nvSpPr>
        <p:spPr>
          <a:xfrm>
            <a:off x="1839971" y="492491"/>
            <a:ext cx="16682491" cy="1107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l" defTabSz="1828800">
              <a:defRPr sz="5000">
                <a:solidFill>
                  <a:srgbClr val="F760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ru-RU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Пример взаимодействия в </a:t>
            </a:r>
            <a:r>
              <a:rPr lang="en-US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Gazebo</a:t>
            </a:r>
            <a:endParaRPr lang="ru-RU" sz="6000" b="1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F7429FD-7F96-9E47-808F-1B7ED1863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1" y="220062"/>
            <a:ext cx="5881382" cy="1652847"/>
          </a:xfrm>
          <a:prstGeom prst="rect">
            <a:avLst/>
          </a:prstGeom>
        </p:spPr>
      </p:pic>
      <p:pic>
        <p:nvPicPr>
          <p:cNvPr id="1028" name="Picture 4" descr="Gazebo - симулятор для роботов. Создаем модель простейшего робота">
            <a:extLst>
              <a:ext uri="{FF2B5EF4-FFF2-40B4-BE49-F238E27FC236}">
                <a16:creationId xmlns:a16="http://schemas.microsoft.com/office/drawing/2014/main" id="{5849C67C-A30A-CD45-B66A-55C3A12E1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56" y="220062"/>
            <a:ext cx="1233183" cy="177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Кружок">
            <a:extLst>
              <a:ext uri="{FF2B5EF4-FFF2-40B4-BE49-F238E27FC236}">
                <a16:creationId xmlns:a16="http://schemas.microsoft.com/office/drawing/2014/main" id="{4419EE35-7BA9-4247-A235-1875E2A2ACE1}"/>
              </a:ext>
            </a:extLst>
          </p:cNvPr>
          <p:cNvSpPr/>
          <p:nvPr/>
        </p:nvSpPr>
        <p:spPr>
          <a:xfrm>
            <a:off x="324168" y="11720767"/>
            <a:ext cx="1852103" cy="1832384"/>
          </a:xfrm>
          <a:prstGeom prst="ellipse">
            <a:avLst/>
          </a:prstGeom>
          <a:solidFill>
            <a:srgbClr val="EF5F3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2380139-741A-A041-8610-60233131DDB0}"/>
              </a:ext>
            </a:extLst>
          </p:cNvPr>
          <p:cNvSpPr txBox="1"/>
          <p:nvPr/>
        </p:nvSpPr>
        <p:spPr>
          <a:xfrm>
            <a:off x="324169" y="11820182"/>
            <a:ext cx="1852103" cy="167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normAutofit/>
          </a:bodyPr>
          <a:lstStyle>
            <a:lvl1pPr defTabSz="1152144">
              <a:lnSpc>
                <a:spcPct val="90000"/>
              </a:lnSpc>
              <a:defRPr sz="10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en-US" dirty="0"/>
              <a:t>6</a:t>
            </a:r>
            <a:endParaRPr dirty="0"/>
          </a:p>
        </p:txBody>
      </p:sp>
      <p:sp>
        <p:nvSpPr>
          <p:cNvPr id="9" name="Google Shape;258;p20">
            <a:extLst>
              <a:ext uri="{FF2B5EF4-FFF2-40B4-BE49-F238E27FC236}">
                <a16:creationId xmlns:a16="http://schemas.microsoft.com/office/drawing/2014/main" id="{170360C2-3984-0C45-BBD8-21923AC979CB}"/>
              </a:ext>
            </a:extLst>
          </p:cNvPr>
          <p:cNvSpPr/>
          <p:nvPr/>
        </p:nvSpPr>
        <p:spPr>
          <a:xfrm rot="10800000">
            <a:off x="-10" y="2054127"/>
            <a:ext cx="24384010" cy="515320"/>
          </a:xfrm>
          <a:prstGeom prst="rect">
            <a:avLst/>
          </a:prstGeom>
          <a:solidFill>
            <a:srgbClr val="ED5E3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6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D4DCF5-D07F-F44C-9F67-0700C3A595D4}"/>
              </a:ext>
            </a:extLst>
          </p:cNvPr>
          <p:cNvSpPr txBox="1"/>
          <p:nvPr/>
        </p:nvSpPr>
        <p:spPr>
          <a:xfrm>
            <a:off x="598488" y="2019398"/>
            <a:ext cx="128778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l"/>
            <a:r>
              <a:rPr lang="ru-RU" dirty="0"/>
              <a:t>Взаимодействие Клевера и </a:t>
            </a:r>
            <a:r>
              <a:rPr lang="ru-RU" dirty="0" err="1"/>
              <a:t>Ровера</a:t>
            </a:r>
            <a:endParaRPr lang="ru-RU" dirty="0"/>
          </a:p>
        </p:txBody>
      </p:sp>
      <p:pic>
        <p:nvPicPr>
          <p:cNvPr id="6" name="Рисунок 6" descr="Рисунок 6">
            <a:extLst>
              <a:ext uri="{FF2B5EF4-FFF2-40B4-BE49-F238E27FC236}">
                <a16:creationId xmlns:a16="http://schemas.microsoft.com/office/drawing/2014/main" id="{5FCAC3B2-06B4-1E4E-A7FC-A227D0D394A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9703"/>
          <a:stretch>
            <a:fillRect/>
          </a:stretch>
        </p:blipFill>
        <p:spPr>
          <a:xfrm rot="3578044">
            <a:off x="21431397" y="9519688"/>
            <a:ext cx="2402917" cy="5963039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Прямоугольник: скругленные углы 37">
            <a:extLst>
              <a:ext uri="{FF2B5EF4-FFF2-40B4-BE49-F238E27FC236}">
                <a16:creationId xmlns:a16="http://schemas.microsoft.com/office/drawing/2014/main" id="{11F00A5E-798F-574E-BC72-7DF55F92334B}"/>
              </a:ext>
            </a:extLst>
          </p:cNvPr>
          <p:cNvSpPr/>
          <p:nvPr/>
        </p:nvSpPr>
        <p:spPr>
          <a:xfrm rot="5400000">
            <a:off x="2529653" y="767363"/>
            <a:ext cx="667583" cy="462625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defTabSz="1828710"/>
            <a:r>
              <a:rPr lang="ru-RU" sz="3200" dirty="0">
                <a:solidFill>
                  <a:schemeClr val="bg2"/>
                </a:solidFill>
                <a:latin typeface=""/>
              </a:rPr>
              <a:t>Пример программы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">
            <a:extLst>
              <a:ext uri="{FF2B5EF4-FFF2-40B4-BE49-F238E27FC236}">
                <a16:creationId xmlns:a16="http://schemas.microsoft.com/office/drawing/2014/main" id="{21C557A1-B749-B646-B49F-E202A28633D0}"/>
              </a:ext>
            </a:extLst>
          </p:cNvPr>
          <p:cNvSpPr/>
          <p:nvPr/>
        </p:nvSpPr>
        <p:spPr>
          <a:xfrm>
            <a:off x="5332090" y="2760849"/>
            <a:ext cx="5167674" cy="66758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«Слежение за </a:t>
            </a:r>
            <a:r>
              <a:rPr lang="ru-RU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Ровером</a:t>
            </a: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</a:p>
        </p:txBody>
      </p:sp>
      <p:sp>
        <p:nvSpPr>
          <p:cNvPr id="17" name="Прямоугольник">
            <a:extLst>
              <a:ext uri="{FF2B5EF4-FFF2-40B4-BE49-F238E27FC236}">
                <a16:creationId xmlns:a16="http://schemas.microsoft.com/office/drawing/2014/main" id="{5755E8A0-9139-444C-9EDF-13CD144D789C}"/>
              </a:ext>
            </a:extLst>
          </p:cNvPr>
          <p:cNvSpPr/>
          <p:nvPr/>
        </p:nvSpPr>
        <p:spPr>
          <a:xfrm>
            <a:off x="6986796" y="11536451"/>
            <a:ext cx="6246944" cy="66758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Ровер</a:t>
            </a: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Gazebo -  </a:t>
            </a: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версия </a:t>
            </a:r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0.02</a:t>
            </a:r>
          </a:p>
        </p:txBody>
      </p:sp>
      <p:pic>
        <p:nvPicPr>
          <p:cNvPr id="58" name="Picture 4" descr="Смайлик-эмодзи 👾 'Космический монстр' ВК (ВКонтакте), Инстаграм, Ватсап:  код смайла, значение и расшифровка">
            <a:extLst>
              <a:ext uri="{FF2B5EF4-FFF2-40B4-BE49-F238E27FC236}">
                <a16:creationId xmlns:a16="http://schemas.microsoft.com/office/drawing/2014/main" id="{681AAC4F-ED84-7743-9AFB-138535F27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4916" y="11165068"/>
            <a:ext cx="1200455" cy="120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C110EB-5BC5-0045-85C3-974ABD3042CA}"/>
              </a:ext>
            </a:extLst>
          </p:cNvPr>
          <p:cNvSpPr txBox="1"/>
          <p:nvPr/>
        </p:nvSpPr>
        <p:spPr>
          <a:xfrm>
            <a:off x="14642768" y="3854900"/>
            <a:ext cx="7290465" cy="2554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14350" lvl="0" indent="-514350" algn="just">
              <a:buFont typeface="+mj-lt"/>
              <a:buAutoNum type="arabicPeriod"/>
            </a:pPr>
            <a:r>
              <a:rPr lang="ru-RU" sz="3200" dirty="0">
                <a:solidFill>
                  <a:schemeClr val="bg2"/>
                </a:solidFill>
                <a:latin typeface=""/>
              </a:rPr>
              <a:t>Взлет 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ru-RU" sz="3200" dirty="0">
                <a:solidFill>
                  <a:schemeClr val="bg2"/>
                </a:solidFill>
                <a:latin typeface=""/>
              </a:rPr>
              <a:t>Распознавание объекта 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ru-RU" sz="3200" dirty="0">
                <a:solidFill>
                  <a:schemeClr val="bg2"/>
                </a:solidFill>
                <a:latin typeface=""/>
              </a:rPr>
              <a:t>Алгоритм слежения за объектом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ru-RU" sz="3200" dirty="0">
                <a:solidFill>
                  <a:schemeClr val="bg2"/>
                </a:solidFill>
                <a:latin typeface=""/>
              </a:rPr>
              <a:t>Выполнение посадки</a:t>
            </a:r>
          </a:p>
          <a:p>
            <a:pPr marL="514350" lvl="0" indent="-514350" algn="just">
              <a:buFont typeface="+mj-lt"/>
              <a:buAutoNum type="arabicPeriod"/>
            </a:pPr>
            <a:endParaRPr lang="ru-RU" sz="3200" dirty="0">
              <a:solidFill>
                <a:schemeClr val="bg2"/>
              </a:solidFill>
              <a:latin typeface=""/>
            </a:endParaRPr>
          </a:p>
        </p:txBody>
      </p:sp>
      <p:sp>
        <p:nvSpPr>
          <p:cNvPr id="19" name="Прямоугольник: скругленные углы 37">
            <a:extLst>
              <a:ext uri="{FF2B5EF4-FFF2-40B4-BE49-F238E27FC236}">
                <a16:creationId xmlns:a16="http://schemas.microsoft.com/office/drawing/2014/main" id="{8D647730-25A3-994E-808B-B2744DC03C6B}"/>
              </a:ext>
            </a:extLst>
          </p:cNvPr>
          <p:cNvSpPr/>
          <p:nvPr/>
        </p:nvSpPr>
        <p:spPr>
          <a:xfrm rot="5400000">
            <a:off x="15684574" y="1882821"/>
            <a:ext cx="935317" cy="293939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defTabSz="1828710"/>
            <a:r>
              <a:rPr lang="ru-RU" sz="3200" dirty="0" err="1">
                <a:solidFill>
                  <a:schemeClr val="tx1"/>
                </a:solidFill>
              </a:rPr>
              <a:t>Дрон</a:t>
            </a:r>
            <a:r>
              <a:rPr lang="ru-RU" sz="3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Прямоугольник: скругленные углы 37">
            <a:extLst>
              <a:ext uri="{FF2B5EF4-FFF2-40B4-BE49-F238E27FC236}">
                <a16:creationId xmlns:a16="http://schemas.microsoft.com/office/drawing/2014/main" id="{E80BE198-4DF7-2544-A6A1-6C73DD6F49A2}"/>
              </a:ext>
            </a:extLst>
          </p:cNvPr>
          <p:cNvSpPr/>
          <p:nvPr/>
        </p:nvSpPr>
        <p:spPr>
          <a:xfrm rot="5400000">
            <a:off x="15644805" y="5469553"/>
            <a:ext cx="935317" cy="293939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defTabSz="1828710"/>
            <a:r>
              <a:rPr lang="ru-RU" sz="3200" dirty="0" err="1">
                <a:solidFill>
                  <a:schemeClr val="tx1"/>
                </a:solidFill>
              </a:rPr>
              <a:t>Ровер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178D97-3DF1-5D45-8D72-3C290E7C7021}"/>
              </a:ext>
            </a:extLst>
          </p:cNvPr>
          <p:cNvSpPr txBox="1"/>
          <p:nvPr/>
        </p:nvSpPr>
        <p:spPr>
          <a:xfrm>
            <a:off x="14682536" y="2019398"/>
            <a:ext cx="404213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ru-RU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Задачи</a:t>
            </a:r>
            <a:endParaRPr lang="ru-RU" sz="3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3BB2D1-3A00-A74B-9D38-88B6DCCBFBD3}"/>
              </a:ext>
            </a:extLst>
          </p:cNvPr>
          <p:cNvSpPr txBox="1"/>
          <p:nvPr/>
        </p:nvSpPr>
        <p:spPr>
          <a:xfrm>
            <a:off x="14685526" y="7425176"/>
            <a:ext cx="6712296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514350" lvl="0" indent="-514350" algn="just">
              <a:buFont typeface="+mj-lt"/>
              <a:buAutoNum type="arabicPeriod"/>
              <a:defRPr sz="3200">
                <a:solidFill>
                  <a:schemeClr val="bg2"/>
                </a:solidFill>
                <a:latin typeface=""/>
              </a:defRPr>
            </a:lvl1pPr>
          </a:lstStyle>
          <a:p>
            <a:r>
              <a:rPr lang="ru-RU" dirty="0"/>
              <a:t>Выполнение миссии</a:t>
            </a:r>
          </a:p>
        </p:txBody>
      </p:sp>
      <p:sp>
        <p:nvSpPr>
          <p:cNvPr id="26" name="Прямоугольник">
            <a:extLst>
              <a:ext uri="{FF2B5EF4-FFF2-40B4-BE49-F238E27FC236}">
                <a16:creationId xmlns:a16="http://schemas.microsoft.com/office/drawing/2014/main" id="{4B8583BD-87F5-9D47-96C4-09E38ECFD3C9}"/>
              </a:ext>
            </a:extLst>
          </p:cNvPr>
          <p:cNvSpPr/>
          <p:nvPr/>
        </p:nvSpPr>
        <p:spPr>
          <a:xfrm>
            <a:off x="14868997" y="8523472"/>
            <a:ext cx="6359721" cy="3782161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ru-RU" sz="3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Важно! Для стабильной совместной работы </a:t>
            </a:r>
            <a:r>
              <a:rPr lang="ru-RU" sz="3200" b="1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Ровера</a:t>
            </a:r>
            <a:r>
              <a:rPr lang="ru-RU" sz="3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и Клевера </a:t>
            </a:r>
            <a:r>
              <a:rPr lang="ru-RU" sz="32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необходимо выделять больше ресурсов для виртуальной машины!</a:t>
            </a:r>
            <a:endParaRPr lang="ru-RU" sz="32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" name="Picture 4" descr="Символ Отказ от ответственности PNG - PNG All">
            <a:extLst>
              <a:ext uri="{FF2B5EF4-FFF2-40B4-BE49-F238E27FC236}">
                <a16:creationId xmlns:a16="http://schemas.microsoft.com/office/drawing/2014/main" id="{7F18208B-3696-8747-88A1-A1E127B7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892" y="7993612"/>
            <a:ext cx="18034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846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Прямоугольник: скругленные углы 37">
            <a:extLst>
              <a:ext uri="{FF2B5EF4-FFF2-40B4-BE49-F238E27FC236}">
                <a16:creationId xmlns:a16="http://schemas.microsoft.com/office/drawing/2014/main" id="{7C62BE81-A349-A941-BBCC-DA4C1F0234F6}"/>
              </a:ext>
            </a:extLst>
          </p:cNvPr>
          <p:cNvSpPr/>
          <p:nvPr/>
        </p:nvSpPr>
        <p:spPr>
          <a:xfrm rot="5400000">
            <a:off x="13540247" y="9484721"/>
            <a:ext cx="1158545" cy="307700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b="1" dirty="0">
                <a:solidFill>
                  <a:srgbClr val="FF0000"/>
                </a:solidFill>
              </a:rPr>
              <a:t>Нельзя нажимать на эту кнопку 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F1B2FED6-3075-5E4C-8A31-4E2CAE07302B}"/>
              </a:ext>
            </a:extLst>
          </p:cNvPr>
          <p:cNvSpPr txBox="1"/>
          <p:nvPr/>
        </p:nvSpPr>
        <p:spPr>
          <a:xfrm>
            <a:off x="2975007" y="492491"/>
            <a:ext cx="16682491" cy="1107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l" defTabSz="1828800">
              <a:defRPr sz="5000">
                <a:solidFill>
                  <a:srgbClr val="F760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ru-RU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Серверное ПО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F7429FD-7F96-9E47-808F-1B7ED1863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1" y="220062"/>
            <a:ext cx="5881382" cy="1652847"/>
          </a:xfrm>
          <a:prstGeom prst="rect">
            <a:avLst/>
          </a:prstGeom>
        </p:spPr>
      </p:pic>
      <p:sp>
        <p:nvSpPr>
          <p:cNvPr id="7" name="Кружок">
            <a:extLst>
              <a:ext uri="{FF2B5EF4-FFF2-40B4-BE49-F238E27FC236}">
                <a16:creationId xmlns:a16="http://schemas.microsoft.com/office/drawing/2014/main" id="{4419EE35-7BA9-4247-A235-1875E2A2ACE1}"/>
              </a:ext>
            </a:extLst>
          </p:cNvPr>
          <p:cNvSpPr/>
          <p:nvPr/>
        </p:nvSpPr>
        <p:spPr>
          <a:xfrm>
            <a:off x="324168" y="11720767"/>
            <a:ext cx="1852103" cy="1832384"/>
          </a:xfrm>
          <a:prstGeom prst="ellipse">
            <a:avLst/>
          </a:prstGeom>
          <a:solidFill>
            <a:srgbClr val="EF5F3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2380139-741A-A041-8610-60233131DDB0}"/>
              </a:ext>
            </a:extLst>
          </p:cNvPr>
          <p:cNvSpPr txBox="1"/>
          <p:nvPr/>
        </p:nvSpPr>
        <p:spPr>
          <a:xfrm>
            <a:off x="324169" y="11820182"/>
            <a:ext cx="1852103" cy="167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6" tIns="91436" rIns="91436" bIns="91436" anchor="ctr">
            <a:normAutofit/>
          </a:bodyPr>
          <a:lstStyle>
            <a:lvl1pPr defTabSz="1152144">
              <a:lnSpc>
                <a:spcPct val="90000"/>
              </a:lnSpc>
              <a:defRPr sz="10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en-US" dirty="0"/>
              <a:t>7</a:t>
            </a:r>
            <a:endParaRPr dirty="0"/>
          </a:p>
        </p:txBody>
      </p:sp>
      <p:sp>
        <p:nvSpPr>
          <p:cNvPr id="9" name="Google Shape;258;p20">
            <a:extLst>
              <a:ext uri="{FF2B5EF4-FFF2-40B4-BE49-F238E27FC236}">
                <a16:creationId xmlns:a16="http://schemas.microsoft.com/office/drawing/2014/main" id="{170360C2-3984-0C45-BBD8-21923AC979CB}"/>
              </a:ext>
            </a:extLst>
          </p:cNvPr>
          <p:cNvSpPr/>
          <p:nvPr/>
        </p:nvSpPr>
        <p:spPr>
          <a:xfrm rot="10800000">
            <a:off x="-10" y="2054127"/>
            <a:ext cx="24384010" cy="515320"/>
          </a:xfrm>
          <a:prstGeom prst="rect">
            <a:avLst/>
          </a:prstGeom>
          <a:solidFill>
            <a:srgbClr val="ED5E3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6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DB31E2F-0F08-CD46-88EC-BAEDEF24B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529" y="3440062"/>
            <a:ext cx="18288000" cy="4191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510A686-F8A1-2E49-BFB9-DA00A48F62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2" y="70546"/>
            <a:ext cx="2824365" cy="198171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9C4A61-4359-0E43-AF80-CA76E8A0C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568" y="8182779"/>
            <a:ext cx="7854828" cy="511106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6FDAE3-8BE8-194F-BE49-3973E9C66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70155" y="8449277"/>
            <a:ext cx="2590800" cy="86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5679BC-03BF-B341-90F7-22FDCA4A7C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24936" y="9396224"/>
            <a:ext cx="2400300" cy="825500"/>
          </a:xfrm>
          <a:prstGeom prst="rect">
            <a:avLst/>
          </a:prstGeom>
        </p:spPr>
      </p:pic>
      <p:sp>
        <p:nvSpPr>
          <p:cNvPr id="13" name="Прямоугольник">
            <a:extLst>
              <a:ext uri="{FF2B5EF4-FFF2-40B4-BE49-F238E27FC236}">
                <a16:creationId xmlns:a16="http://schemas.microsoft.com/office/drawing/2014/main" id="{CBA878BE-53A8-F744-B345-3FF724386C39}"/>
              </a:ext>
            </a:extLst>
          </p:cNvPr>
          <p:cNvSpPr/>
          <p:nvPr/>
        </p:nvSpPr>
        <p:spPr>
          <a:xfrm>
            <a:off x="4220984" y="2674180"/>
            <a:ext cx="10579828" cy="66758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https://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test.dhframe.ru</a:t>
            </a:r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/#/vehicles/vehicle/frame150/1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Прямоугольник: скругленные углы 37">
            <a:extLst>
              <a:ext uri="{FF2B5EF4-FFF2-40B4-BE49-F238E27FC236}">
                <a16:creationId xmlns:a16="http://schemas.microsoft.com/office/drawing/2014/main" id="{A88B0DD5-1B1A-954C-B921-852114DC10F3}"/>
              </a:ext>
            </a:extLst>
          </p:cNvPr>
          <p:cNvSpPr/>
          <p:nvPr/>
        </p:nvSpPr>
        <p:spPr>
          <a:xfrm rot="5400000">
            <a:off x="2259702" y="1580833"/>
            <a:ext cx="667583" cy="282592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bg2"/>
                </a:solidFill>
                <a:latin typeface=""/>
              </a:rPr>
              <a:t>Адрес сайта: 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8D743B8-DEB3-1542-8F75-241CB0B1FF96}"/>
              </a:ext>
            </a:extLst>
          </p:cNvPr>
          <p:cNvSpPr/>
          <p:nvPr/>
        </p:nvSpPr>
        <p:spPr>
          <a:xfrm>
            <a:off x="11344152" y="6561516"/>
            <a:ext cx="1695696" cy="59296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cxnSp>
        <p:nvCxnSpPr>
          <p:cNvPr id="11" name="Скругленная соединительная линия 10">
            <a:extLst>
              <a:ext uri="{FF2B5EF4-FFF2-40B4-BE49-F238E27FC236}">
                <a16:creationId xmlns:a16="http://schemas.microsoft.com/office/drawing/2014/main" id="{2B8A0F18-C3B7-684F-90F1-6FFE2258BA7D}"/>
              </a:ext>
            </a:extLst>
          </p:cNvPr>
          <p:cNvCxnSpPr>
            <a:cxnSpLocks/>
          </p:cNvCxnSpPr>
          <p:nvPr/>
        </p:nvCxnSpPr>
        <p:spPr>
          <a:xfrm flipV="1">
            <a:off x="13039848" y="4441011"/>
            <a:ext cx="7100398" cy="2416988"/>
          </a:xfrm>
          <a:prstGeom prst="curvedConnector3">
            <a:avLst/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Прямоугольник: скругленные углы 37">
            <a:extLst>
              <a:ext uri="{FF2B5EF4-FFF2-40B4-BE49-F238E27FC236}">
                <a16:creationId xmlns:a16="http://schemas.microsoft.com/office/drawing/2014/main" id="{0E6164C7-E371-E040-BD61-A8F45B3C3009}"/>
              </a:ext>
            </a:extLst>
          </p:cNvPr>
          <p:cNvSpPr/>
          <p:nvPr/>
        </p:nvSpPr>
        <p:spPr>
          <a:xfrm rot="5400000">
            <a:off x="20344716" y="3316943"/>
            <a:ext cx="2416989" cy="282592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Панель управления, выбранного устройства</a:t>
            </a:r>
          </a:p>
        </p:txBody>
      </p:sp>
      <p:sp>
        <p:nvSpPr>
          <p:cNvPr id="23" name="Прямоугольник: скругленные углы 37">
            <a:extLst>
              <a:ext uri="{FF2B5EF4-FFF2-40B4-BE49-F238E27FC236}">
                <a16:creationId xmlns:a16="http://schemas.microsoft.com/office/drawing/2014/main" id="{D9EED132-4C57-8A4F-ADEA-E397975C73D7}"/>
              </a:ext>
            </a:extLst>
          </p:cNvPr>
          <p:cNvSpPr/>
          <p:nvPr/>
        </p:nvSpPr>
        <p:spPr>
          <a:xfrm>
            <a:off x="19683055" y="3138262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Прямоугольник: скругленные углы 37">
            <a:extLst>
              <a:ext uri="{FF2B5EF4-FFF2-40B4-BE49-F238E27FC236}">
                <a16:creationId xmlns:a16="http://schemas.microsoft.com/office/drawing/2014/main" id="{9C5D8091-8941-8D46-BC4B-0517D76E688D}"/>
              </a:ext>
            </a:extLst>
          </p:cNvPr>
          <p:cNvSpPr/>
          <p:nvPr/>
        </p:nvSpPr>
        <p:spPr>
          <a:xfrm rot="5400000">
            <a:off x="1862004" y="7408476"/>
            <a:ext cx="1679774" cy="282592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Окно с кнопками управления </a:t>
            </a:r>
          </a:p>
        </p:txBody>
      </p:sp>
      <p:sp>
        <p:nvSpPr>
          <p:cNvPr id="25" name="Прямоугольник: скругленные углы 37">
            <a:extLst>
              <a:ext uri="{FF2B5EF4-FFF2-40B4-BE49-F238E27FC236}">
                <a16:creationId xmlns:a16="http://schemas.microsoft.com/office/drawing/2014/main" id="{B2D6C038-152A-3043-91DA-FA2B33E65D1E}"/>
              </a:ext>
            </a:extLst>
          </p:cNvPr>
          <p:cNvSpPr/>
          <p:nvPr/>
        </p:nvSpPr>
        <p:spPr>
          <a:xfrm>
            <a:off x="831736" y="7621848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7" name="Соединительная линия уступом 26">
            <a:extLst>
              <a:ext uri="{FF2B5EF4-FFF2-40B4-BE49-F238E27FC236}">
                <a16:creationId xmlns:a16="http://schemas.microsoft.com/office/drawing/2014/main" id="{75DCA2CC-A7CD-6541-8034-E47F863A37D2}"/>
              </a:ext>
            </a:extLst>
          </p:cNvPr>
          <p:cNvCxnSpPr>
            <a:stCxn id="22" idx="0"/>
          </p:cNvCxnSpPr>
          <p:nvPr/>
        </p:nvCxnSpPr>
        <p:spPr>
          <a:xfrm flipH="1">
            <a:off x="1562824" y="4729908"/>
            <a:ext cx="21403351" cy="3202852"/>
          </a:xfrm>
          <a:prstGeom prst="bentConnector3">
            <a:avLst>
              <a:gd name="adj1" fmla="val -2742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DED6F4C-80F8-384F-AF15-14BC89027143}"/>
              </a:ext>
            </a:extLst>
          </p:cNvPr>
          <p:cNvSpPr/>
          <p:nvPr/>
        </p:nvSpPr>
        <p:spPr>
          <a:xfrm>
            <a:off x="5236428" y="12704826"/>
            <a:ext cx="5079879" cy="59296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3F73AAC-8B24-7F43-A7E5-8CE9297BDC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62711" y="9093998"/>
            <a:ext cx="1333500" cy="1333500"/>
          </a:xfrm>
          <a:prstGeom prst="rect">
            <a:avLst/>
          </a:prstGeom>
        </p:spPr>
      </p:pic>
      <p:cxnSp>
        <p:nvCxnSpPr>
          <p:cNvPr id="32" name="Скругленная соединительная линия 31">
            <a:extLst>
              <a:ext uri="{FF2B5EF4-FFF2-40B4-BE49-F238E27FC236}">
                <a16:creationId xmlns:a16="http://schemas.microsoft.com/office/drawing/2014/main" id="{A75CDB9D-24DF-1242-ACCF-2712DDC0CF4A}"/>
              </a:ext>
            </a:extLst>
          </p:cNvPr>
          <p:cNvCxnSpPr>
            <a:cxnSpLocks/>
            <a:stCxn id="29" idx="0"/>
            <a:endCxn id="31" idx="1"/>
          </p:cNvCxnSpPr>
          <p:nvPr/>
        </p:nvCxnSpPr>
        <p:spPr>
          <a:xfrm rot="5400000" flipH="1" flipV="1">
            <a:off x="7997500" y="9539616"/>
            <a:ext cx="2944078" cy="3386343"/>
          </a:xfrm>
          <a:prstGeom prst="curvedConnector2">
            <a:avLst/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24A7119-8786-F447-A49F-A35DD012D4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34899" y="8470782"/>
            <a:ext cx="863600" cy="863600"/>
          </a:xfrm>
          <a:prstGeom prst="rect">
            <a:avLst/>
          </a:prstGeom>
        </p:spPr>
      </p:pic>
      <p:sp>
        <p:nvSpPr>
          <p:cNvPr id="38" name="Прямоугольник">
            <a:extLst>
              <a:ext uri="{FF2B5EF4-FFF2-40B4-BE49-F238E27FC236}">
                <a16:creationId xmlns:a16="http://schemas.microsoft.com/office/drawing/2014/main" id="{1F3C8DC9-EE68-A249-8F5A-051E52003459}"/>
              </a:ext>
            </a:extLst>
          </p:cNvPr>
          <p:cNvSpPr/>
          <p:nvPr/>
        </p:nvSpPr>
        <p:spPr>
          <a:xfrm>
            <a:off x="16841344" y="8600884"/>
            <a:ext cx="6253729" cy="66758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Вкл</a:t>
            </a: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ru-RU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выкл</a:t>
            </a: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фар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DD4A938C-3F34-3D46-B9E9-716EE673E7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41901" y="9479396"/>
            <a:ext cx="863600" cy="8636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75B40AB8-C1FF-604E-9350-8AD1C68545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34899" y="10510111"/>
            <a:ext cx="863600" cy="863600"/>
          </a:xfrm>
          <a:prstGeom prst="rect">
            <a:avLst/>
          </a:prstGeom>
        </p:spPr>
      </p:pic>
      <p:sp>
        <p:nvSpPr>
          <p:cNvPr id="41" name="Прямоугольник">
            <a:extLst>
              <a:ext uri="{FF2B5EF4-FFF2-40B4-BE49-F238E27FC236}">
                <a16:creationId xmlns:a16="http://schemas.microsoft.com/office/drawing/2014/main" id="{2A33BB8C-4CB3-844B-9E78-3CB939FC26EA}"/>
              </a:ext>
            </a:extLst>
          </p:cNvPr>
          <p:cNvSpPr/>
          <p:nvPr/>
        </p:nvSpPr>
        <p:spPr>
          <a:xfrm>
            <a:off x="16977899" y="9586681"/>
            <a:ext cx="6253729" cy="66758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Запуск изображения с камеры</a:t>
            </a:r>
          </a:p>
        </p:txBody>
      </p:sp>
      <p:sp>
        <p:nvSpPr>
          <p:cNvPr id="42" name="Прямоугольник">
            <a:extLst>
              <a:ext uri="{FF2B5EF4-FFF2-40B4-BE49-F238E27FC236}">
                <a16:creationId xmlns:a16="http://schemas.microsoft.com/office/drawing/2014/main" id="{A70655F4-69C7-FC40-814D-47CF38673F15}"/>
              </a:ext>
            </a:extLst>
          </p:cNvPr>
          <p:cNvSpPr/>
          <p:nvPr/>
        </p:nvSpPr>
        <p:spPr>
          <a:xfrm>
            <a:off x="17013381" y="10608119"/>
            <a:ext cx="6253729" cy="1068067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Отправление </a:t>
            </a:r>
            <a:r>
              <a:rPr lang="ru-RU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Ровера</a:t>
            </a: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по </a:t>
            </a:r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GPS </a:t>
            </a: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координатам</a:t>
            </a:r>
          </a:p>
        </p:txBody>
      </p:sp>
      <p:pic>
        <p:nvPicPr>
          <p:cNvPr id="43" name="Picture 4" descr="Символ Отказ от ответственности PNG - PNG All">
            <a:extLst>
              <a:ext uri="{FF2B5EF4-FFF2-40B4-BE49-F238E27FC236}">
                <a16:creationId xmlns:a16="http://schemas.microsoft.com/office/drawing/2014/main" id="{FA2508E3-4A5B-FE42-B999-781EE1464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102" y="10601606"/>
            <a:ext cx="1158546" cy="115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167F4EAA-34E6-2B4D-87C9-CB3ACBE3CC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41901" y="11917807"/>
            <a:ext cx="863600" cy="863600"/>
          </a:xfrm>
          <a:prstGeom prst="rect">
            <a:avLst/>
          </a:prstGeom>
        </p:spPr>
      </p:pic>
      <p:sp>
        <p:nvSpPr>
          <p:cNvPr id="46" name="Прямоугольник">
            <a:extLst>
              <a:ext uri="{FF2B5EF4-FFF2-40B4-BE49-F238E27FC236}">
                <a16:creationId xmlns:a16="http://schemas.microsoft.com/office/drawing/2014/main" id="{54141BF9-B34F-B14C-91EC-4728205B3E11}"/>
              </a:ext>
            </a:extLst>
          </p:cNvPr>
          <p:cNvSpPr/>
          <p:nvPr/>
        </p:nvSpPr>
        <p:spPr>
          <a:xfrm>
            <a:off x="16977898" y="11933242"/>
            <a:ext cx="6253729" cy="1068067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Управление движением </a:t>
            </a:r>
            <a:r>
              <a:rPr lang="ru-RU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Ровера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" name="Скругленная соединительная линия 46">
            <a:extLst>
              <a:ext uri="{FF2B5EF4-FFF2-40B4-BE49-F238E27FC236}">
                <a16:creationId xmlns:a16="http://schemas.microsoft.com/office/drawing/2014/main" id="{CDDB02FB-FDB8-D541-8B8E-F1482B3EFE03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9982491" y="12170984"/>
            <a:ext cx="6291210" cy="610423"/>
          </a:xfrm>
          <a:prstGeom prst="curvedConnector4">
            <a:avLst>
              <a:gd name="adj1" fmla="val 46568"/>
              <a:gd name="adj2" fmla="val 137449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" name="Рисунок 6" descr="Рисунок 6">
            <a:extLst>
              <a:ext uri="{FF2B5EF4-FFF2-40B4-BE49-F238E27FC236}">
                <a16:creationId xmlns:a16="http://schemas.microsoft.com/office/drawing/2014/main" id="{5FCAC3B2-06B4-1E4E-A7FC-A227D0D394AB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59703"/>
          <a:stretch>
            <a:fillRect/>
          </a:stretch>
        </p:blipFill>
        <p:spPr>
          <a:xfrm rot="3578044">
            <a:off x="21991645" y="9816599"/>
            <a:ext cx="2402917" cy="59630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18425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F1B2FED6-3075-5E4C-8A31-4E2CAE07302B}"/>
              </a:ext>
            </a:extLst>
          </p:cNvPr>
          <p:cNvSpPr txBox="1"/>
          <p:nvPr/>
        </p:nvSpPr>
        <p:spPr>
          <a:xfrm>
            <a:off x="1994726" y="523961"/>
            <a:ext cx="16682491" cy="1107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l" defTabSz="1828800">
              <a:defRPr sz="5000">
                <a:solidFill>
                  <a:srgbClr val="F760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ru-RU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Библиотек</a:t>
            </a:r>
            <a:r>
              <a:rPr lang="en-US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</a:t>
            </a:r>
            <a:r>
              <a:rPr lang="ru-RU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</a:t>
            </a:r>
            <a:r>
              <a:rPr lang="en-US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" sz="6000" b="1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Asyncio</a:t>
            </a:r>
            <a:r>
              <a:rPr lang="ru-RU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F7429FD-7F96-9E47-808F-1B7ED1863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1" y="220062"/>
            <a:ext cx="5881382" cy="1652847"/>
          </a:xfrm>
          <a:prstGeom prst="rect">
            <a:avLst/>
          </a:prstGeom>
        </p:spPr>
      </p:pic>
      <p:sp>
        <p:nvSpPr>
          <p:cNvPr id="9" name="Google Shape;258;p20">
            <a:extLst>
              <a:ext uri="{FF2B5EF4-FFF2-40B4-BE49-F238E27FC236}">
                <a16:creationId xmlns:a16="http://schemas.microsoft.com/office/drawing/2014/main" id="{170360C2-3984-0C45-BBD8-21923AC979CB}"/>
              </a:ext>
            </a:extLst>
          </p:cNvPr>
          <p:cNvSpPr/>
          <p:nvPr/>
        </p:nvSpPr>
        <p:spPr>
          <a:xfrm rot="10800000">
            <a:off x="-10" y="2054127"/>
            <a:ext cx="24384010" cy="515320"/>
          </a:xfrm>
          <a:prstGeom prst="rect">
            <a:avLst/>
          </a:prstGeom>
          <a:solidFill>
            <a:srgbClr val="ED5E3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6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D4DCF5-D07F-F44C-9F67-0700C3A595D4}"/>
              </a:ext>
            </a:extLst>
          </p:cNvPr>
          <p:cNvSpPr txBox="1"/>
          <p:nvPr/>
        </p:nvSpPr>
        <p:spPr>
          <a:xfrm>
            <a:off x="598488" y="2019398"/>
            <a:ext cx="128778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l"/>
            <a:r>
              <a:rPr lang="ru-RU" dirty="0"/>
              <a:t>Установка библиотеки для управления </a:t>
            </a:r>
            <a:r>
              <a:rPr lang="ru-RU" dirty="0" err="1"/>
              <a:t>Ровером</a:t>
            </a:r>
            <a:endParaRPr lang="ru-RU" dirty="0"/>
          </a:p>
        </p:txBody>
      </p:sp>
      <p:pic>
        <p:nvPicPr>
          <p:cNvPr id="6" name="Рисунок 6" descr="Рисунок 6">
            <a:extLst>
              <a:ext uri="{FF2B5EF4-FFF2-40B4-BE49-F238E27FC236}">
                <a16:creationId xmlns:a16="http://schemas.microsoft.com/office/drawing/2014/main" id="{5FCAC3B2-06B4-1E4E-A7FC-A227D0D394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9703"/>
          <a:stretch>
            <a:fillRect/>
          </a:stretch>
        </p:blipFill>
        <p:spPr>
          <a:xfrm rot="4156485">
            <a:off x="21480830" y="10514419"/>
            <a:ext cx="2402917" cy="5963039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Прямоугольник: скругленные углы 37">
            <a:extLst>
              <a:ext uri="{FF2B5EF4-FFF2-40B4-BE49-F238E27FC236}">
                <a16:creationId xmlns:a16="http://schemas.microsoft.com/office/drawing/2014/main" id="{11F00A5E-798F-574E-BC72-7DF55F92334B}"/>
              </a:ext>
            </a:extLst>
          </p:cNvPr>
          <p:cNvSpPr/>
          <p:nvPr/>
        </p:nvSpPr>
        <p:spPr>
          <a:xfrm rot="5400000">
            <a:off x="1716788" y="1763680"/>
            <a:ext cx="1455558" cy="369215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bg2"/>
                </a:solidFill>
                <a:latin typeface=""/>
              </a:rPr>
              <a:t>Установка нужных пакетов: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">
            <a:extLst>
              <a:ext uri="{FF2B5EF4-FFF2-40B4-BE49-F238E27FC236}">
                <a16:creationId xmlns:a16="http://schemas.microsoft.com/office/drawing/2014/main" id="{21C557A1-B749-B646-B49F-E202A28633D0}"/>
              </a:ext>
            </a:extLst>
          </p:cNvPr>
          <p:cNvSpPr/>
          <p:nvPr/>
        </p:nvSpPr>
        <p:spPr>
          <a:xfrm>
            <a:off x="4673357" y="2881980"/>
            <a:ext cx="7213842" cy="66758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/>
            <a:r>
              <a:rPr lang="en" sz="2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pip install "python-</a:t>
            </a:r>
            <a:r>
              <a:rPr lang="en" sz="28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socketio</a:t>
            </a:r>
            <a:r>
              <a:rPr lang="en" sz="2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[</a:t>
            </a:r>
            <a:r>
              <a:rPr lang="en" sz="28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asyncio_client</a:t>
            </a:r>
            <a:r>
              <a:rPr lang="en" sz="2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]"</a:t>
            </a:r>
          </a:p>
        </p:txBody>
      </p:sp>
      <p:pic>
        <p:nvPicPr>
          <p:cNvPr id="17" name="Picture 4" descr="Code - Visual Studio Code New Icon, HD Png Download , Transparent Png Image  - PNGitem">
            <a:extLst>
              <a:ext uri="{FF2B5EF4-FFF2-40B4-BE49-F238E27FC236}">
                <a16:creationId xmlns:a16="http://schemas.microsoft.com/office/drawing/2014/main" id="{2B1DAEEA-8DE7-5146-BA4F-9BFA0B54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67" b="89990" l="5698" r="92907">
                        <a14:foregroundMark x1="90698" y1="62921" x2="90698" y2="62921"/>
                        <a14:foregroundMark x1="93023" y1="65986" x2="93023" y2="65986"/>
                        <a14:foregroundMark x1="27093" y1="42084" x2="27093" y2="42084"/>
                        <a14:foregroundMark x1="26628" y1="42594" x2="26628" y2="42594"/>
                        <a14:foregroundMark x1="27674" y1="42594" x2="27674" y2="42594"/>
                        <a14:foregroundMark x1="68721" y1="8069" x2="68721" y2="8069"/>
                        <a14:foregroundMark x1="5698" y1="18284" x2="5698" y2="18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43" y="101784"/>
            <a:ext cx="1740830" cy="1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Кружок">
            <a:extLst>
              <a:ext uri="{FF2B5EF4-FFF2-40B4-BE49-F238E27FC236}">
                <a16:creationId xmlns:a16="http://schemas.microsoft.com/office/drawing/2014/main" id="{4419EE35-7BA9-4247-A235-1875E2A2ACE1}"/>
              </a:ext>
            </a:extLst>
          </p:cNvPr>
          <p:cNvSpPr/>
          <p:nvPr/>
        </p:nvSpPr>
        <p:spPr>
          <a:xfrm>
            <a:off x="324168" y="11720767"/>
            <a:ext cx="1852103" cy="1832384"/>
          </a:xfrm>
          <a:prstGeom prst="ellipse">
            <a:avLst/>
          </a:prstGeom>
          <a:solidFill>
            <a:srgbClr val="EF5F3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2380139-741A-A041-8610-60233131DDB0}"/>
              </a:ext>
            </a:extLst>
          </p:cNvPr>
          <p:cNvSpPr txBox="1"/>
          <p:nvPr/>
        </p:nvSpPr>
        <p:spPr>
          <a:xfrm>
            <a:off x="324169" y="11820182"/>
            <a:ext cx="1852103" cy="167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6" tIns="91436" rIns="91436" bIns="91436" anchor="ctr">
            <a:normAutofit/>
          </a:bodyPr>
          <a:lstStyle>
            <a:lvl1pPr defTabSz="1152144">
              <a:lnSpc>
                <a:spcPct val="90000"/>
              </a:lnSpc>
              <a:defRPr sz="10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en-US" dirty="0"/>
              <a:t>8</a:t>
            </a:r>
            <a:endParaRPr dirty="0"/>
          </a:p>
        </p:txBody>
      </p:sp>
      <p:sp>
        <p:nvSpPr>
          <p:cNvPr id="18" name="Прямоугольник">
            <a:extLst>
              <a:ext uri="{FF2B5EF4-FFF2-40B4-BE49-F238E27FC236}">
                <a16:creationId xmlns:a16="http://schemas.microsoft.com/office/drawing/2014/main" id="{50914BD3-3CE1-6B45-AEE6-AF330C80F98B}"/>
              </a:ext>
            </a:extLst>
          </p:cNvPr>
          <p:cNvSpPr/>
          <p:nvPr/>
        </p:nvSpPr>
        <p:spPr>
          <a:xfrm>
            <a:off x="4673357" y="3609759"/>
            <a:ext cx="7213842" cy="66758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/>
            <a:r>
              <a:rPr lang="en" sz="2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pip install </a:t>
            </a:r>
            <a:r>
              <a:rPr lang="en" sz="28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socketio</a:t>
            </a:r>
            <a:endParaRPr lang="en" sz="28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E685DD4-D8E7-DF4C-85BA-ECAD3487A12D}"/>
              </a:ext>
            </a:extLst>
          </p:cNvPr>
          <p:cNvGrpSpPr/>
          <p:nvPr/>
        </p:nvGrpSpPr>
        <p:grpSpPr>
          <a:xfrm>
            <a:off x="15114315" y="2858623"/>
            <a:ext cx="5404670" cy="1659802"/>
            <a:chOff x="15585666" y="2963116"/>
            <a:chExt cx="5404670" cy="1659802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ACD9106-271A-6242-B52C-800730197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432"/>
            <a:stretch/>
          </p:blipFill>
          <p:spPr>
            <a:xfrm>
              <a:off x="15585666" y="2963116"/>
              <a:ext cx="5404670" cy="586448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B2877999-F839-924D-80C8-8E67D2861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28" b="17546"/>
            <a:stretch/>
          </p:blipFill>
          <p:spPr>
            <a:xfrm>
              <a:off x="15585666" y="4388456"/>
              <a:ext cx="5404670" cy="234462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88F73DC3-2794-4E45-89F5-43DAF35367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569" b="81320"/>
            <a:stretch/>
          </p:blipFill>
          <p:spPr>
            <a:xfrm>
              <a:off x="15585666" y="3584291"/>
              <a:ext cx="5404670" cy="327702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54E91C4-3E1D-EE4E-9188-CA123DF2D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087" b="34140"/>
            <a:stretch/>
          </p:blipFill>
          <p:spPr>
            <a:xfrm>
              <a:off x="15585666" y="4012356"/>
              <a:ext cx="5404670" cy="292046"/>
            </a:xfrm>
            <a:prstGeom prst="rect">
              <a:avLst/>
            </a:prstGeom>
          </p:spPr>
        </p:pic>
      </p:grpSp>
      <p:sp>
        <p:nvSpPr>
          <p:cNvPr id="24" name="Прямоугольник: скругленные углы 37">
            <a:extLst>
              <a:ext uri="{FF2B5EF4-FFF2-40B4-BE49-F238E27FC236}">
                <a16:creationId xmlns:a16="http://schemas.microsoft.com/office/drawing/2014/main" id="{870689D9-B2A8-2E45-B017-DC06BA9E81F9}"/>
              </a:ext>
            </a:extLst>
          </p:cNvPr>
          <p:cNvSpPr/>
          <p:nvPr/>
        </p:nvSpPr>
        <p:spPr>
          <a:xfrm rot="5400000">
            <a:off x="12690860" y="2361246"/>
            <a:ext cx="1455558" cy="237663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bg2"/>
                </a:solidFill>
                <a:latin typeface=""/>
              </a:rPr>
              <a:t>Результат: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A605035-7B33-4446-A93F-3E625DFC3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573" y="5852804"/>
            <a:ext cx="6725080" cy="1931424"/>
          </a:xfrm>
          <a:prstGeom prst="rect">
            <a:avLst/>
          </a:prstGeom>
        </p:spPr>
      </p:pic>
      <p:sp>
        <p:nvSpPr>
          <p:cNvPr id="26" name="Прямоугольник">
            <a:extLst>
              <a:ext uri="{FF2B5EF4-FFF2-40B4-BE49-F238E27FC236}">
                <a16:creationId xmlns:a16="http://schemas.microsoft.com/office/drawing/2014/main" id="{92D1CDAC-3E61-CC45-8872-599CFF54703A}"/>
              </a:ext>
            </a:extLst>
          </p:cNvPr>
          <p:cNvSpPr/>
          <p:nvPr/>
        </p:nvSpPr>
        <p:spPr>
          <a:xfrm>
            <a:off x="683725" y="4621605"/>
            <a:ext cx="7213842" cy="66758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/>
            <a:r>
              <a:rPr lang="ru-RU" sz="2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Подключение нужных библиотек в код:</a:t>
            </a:r>
            <a:endParaRPr lang="en" sz="28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DC78682-A26C-1347-B822-AA04F4BB6C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4532" y="6141742"/>
            <a:ext cx="9207030" cy="5854844"/>
          </a:xfrm>
          <a:prstGeom prst="rect">
            <a:avLst/>
          </a:prstGeom>
        </p:spPr>
      </p:pic>
      <p:sp>
        <p:nvSpPr>
          <p:cNvPr id="28" name="Прямоугольник">
            <a:extLst>
              <a:ext uri="{FF2B5EF4-FFF2-40B4-BE49-F238E27FC236}">
                <a16:creationId xmlns:a16="http://schemas.microsoft.com/office/drawing/2014/main" id="{1414B797-022A-0349-992E-879A6766476C}"/>
              </a:ext>
            </a:extLst>
          </p:cNvPr>
          <p:cNvSpPr/>
          <p:nvPr/>
        </p:nvSpPr>
        <p:spPr>
          <a:xfrm>
            <a:off x="7927614" y="5129896"/>
            <a:ext cx="7213842" cy="952017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/>
            <a:r>
              <a:rPr lang="ru-RU" sz="2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Подключение к серверу и отправка запросов:</a:t>
            </a:r>
            <a:endParaRPr lang="en" sz="28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" name="Прямоугольник: скругленные углы 37">
            <a:extLst>
              <a:ext uri="{FF2B5EF4-FFF2-40B4-BE49-F238E27FC236}">
                <a16:creationId xmlns:a16="http://schemas.microsoft.com/office/drawing/2014/main" id="{07015CED-DC5B-8547-9CA5-37A5AC4239C2}"/>
              </a:ext>
            </a:extLst>
          </p:cNvPr>
          <p:cNvSpPr/>
          <p:nvPr/>
        </p:nvSpPr>
        <p:spPr>
          <a:xfrm>
            <a:off x="264389" y="4172393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Прямоугольник: скругленные углы 37">
            <a:extLst>
              <a:ext uri="{FF2B5EF4-FFF2-40B4-BE49-F238E27FC236}">
                <a16:creationId xmlns:a16="http://schemas.microsoft.com/office/drawing/2014/main" id="{C0437444-D719-874E-B003-4103AFFB8E33}"/>
              </a:ext>
            </a:extLst>
          </p:cNvPr>
          <p:cNvSpPr/>
          <p:nvPr/>
        </p:nvSpPr>
        <p:spPr>
          <a:xfrm>
            <a:off x="232003" y="2590020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Прямоугольник: скругленные углы 37">
            <a:extLst>
              <a:ext uri="{FF2B5EF4-FFF2-40B4-BE49-F238E27FC236}">
                <a16:creationId xmlns:a16="http://schemas.microsoft.com/office/drawing/2014/main" id="{D4478EAD-761A-024E-B8E4-A3B0CAB5E8A3}"/>
              </a:ext>
            </a:extLst>
          </p:cNvPr>
          <p:cNvSpPr/>
          <p:nvPr/>
        </p:nvSpPr>
        <p:spPr>
          <a:xfrm>
            <a:off x="7464532" y="4667363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F9855D-0D73-9A4C-B58F-761F6CE63F38}"/>
              </a:ext>
            </a:extLst>
          </p:cNvPr>
          <p:cNvSpPr txBox="1"/>
          <p:nvPr/>
        </p:nvSpPr>
        <p:spPr>
          <a:xfrm>
            <a:off x="1867773" y="8721193"/>
            <a:ext cx="5336169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ru-RU" sz="3200" b="0" i="0" u="none" strike="noStrike" dirty="0">
                <a:effectLst/>
                <a:latin typeface="__IBM_Plex_Mono_e38312"/>
              </a:rPr>
              <a:t># в зависимости от конфигурации сети, может быть разный </a:t>
            </a:r>
            <a:r>
              <a:rPr lang="en" sz="3200" b="0" i="0" u="none" strike="noStrike" dirty="0" err="1">
                <a:effectLst/>
                <a:latin typeface="__IBM_Plex_Mono_e38312"/>
              </a:rPr>
              <a:t>ip</a:t>
            </a:r>
            <a:r>
              <a:rPr lang="en" sz="3200" b="0" i="0" u="none" strike="noStrike" dirty="0">
                <a:effectLst/>
                <a:latin typeface="__IBM_Plex_Mono_e38312"/>
              </a:rPr>
              <a:t> </a:t>
            </a:r>
            <a:r>
              <a:rPr lang="ru-RU" sz="3200" b="0" i="0" u="none" strike="noStrike" dirty="0">
                <a:effectLst/>
                <a:latin typeface="__IBM_Plex_Mono_e38312"/>
              </a:rPr>
              <a:t>сервера</a:t>
            </a:r>
            <a:endParaRPr lang="ru-RU" sz="3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F93FB2-10BE-0B49-ABEE-2C4275CA1926}"/>
              </a:ext>
            </a:extLst>
          </p:cNvPr>
          <p:cNvSpPr txBox="1"/>
          <p:nvPr/>
        </p:nvSpPr>
        <p:spPr>
          <a:xfrm>
            <a:off x="16473092" y="5744137"/>
            <a:ext cx="7213842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sio</a:t>
            </a:r>
            <a:r>
              <a:rPr lang="e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connect</a:t>
            </a:r>
            <a:r>
              <a:rPr lang="e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server</a:t>
            </a:r>
            <a:r>
              <a:rPr lang="e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wait_timeout</a:t>
            </a:r>
            <a:r>
              <a:rPr lang="e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transports</a:t>
            </a:r>
            <a:r>
              <a:rPr lang="e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websocket</a:t>
            </a:r>
            <a:r>
              <a:rPr lang="e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namespaces</a:t>
            </a:r>
            <a:r>
              <a:rPr lang="e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'/vehicles'</a:t>
            </a:r>
            <a:r>
              <a:rPr lang="e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auth</a:t>
            </a:r>
            <a:r>
              <a:rPr lang="e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"token"</a:t>
            </a:r>
            <a:r>
              <a:rPr lang="e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****************************************************************************************************</a:t>
            </a:r>
            <a:r>
              <a:rPr lang="e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217CCE-0323-A242-9238-D944A0BF7F74}"/>
              </a:ext>
            </a:extLst>
          </p:cNvPr>
          <p:cNvSpPr txBox="1"/>
          <p:nvPr/>
        </p:nvSpPr>
        <p:spPr>
          <a:xfrm>
            <a:off x="16473092" y="8525947"/>
            <a:ext cx="7213842" cy="35394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sz="2800" b="0" i="0" u="none" strike="noStrike" dirty="0" err="1">
                <a:effectLst/>
              </a:rPr>
              <a:t>url</a:t>
            </a:r>
            <a:r>
              <a:rPr lang="en" sz="2800" b="0" i="0" u="none" strike="noStrike" dirty="0">
                <a:effectLst/>
              </a:rPr>
              <a:t> - </a:t>
            </a:r>
            <a:r>
              <a:rPr lang="en" sz="2800" b="0" i="0" u="none" strike="noStrike" dirty="0" err="1">
                <a:effectLst/>
              </a:rPr>
              <a:t>ip</a:t>
            </a:r>
            <a:r>
              <a:rPr lang="en" sz="2800" b="0" i="0" u="none" strike="noStrike" dirty="0">
                <a:effectLst/>
              </a:rPr>
              <a:t> </a:t>
            </a:r>
            <a:r>
              <a:rPr lang="ru-RU" sz="2800" b="0" i="0" u="none" strike="noStrike" dirty="0">
                <a:effectLst/>
              </a:rPr>
              <a:t>или ссылка на сервер;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800" b="0" i="0" u="none" strike="noStrike" dirty="0">
                <a:effectLst/>
              </a:rPr>
              <a:t>transports - </a:t>
            </a:r>
            <a:r>
              <a:rPr lang="ru-RU" sz="2800" b="0" i="0" u="none" strike="noStrike" dirty="0">
                <a:effectLst/>
              </a:rPr>
              <a:t>протокол, по которому происходит общение</a:t>
            </a:r>
            <a:r>
              <a:rPr lang="en" sz="2800" b="0" i="0" u="none" strike="noStrike" dirty="0">
                <a:effectLst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800" b="0" i="0" u="none" strike="noStrike" dirty="0">
                <a:effectLst/>
              </a:rPr>
              <a:t>namespaces - </a:t>
            </a:r>
            <a:r>
              <a:rPr lang="ru-RU" sz="2800" b="0" i="0" u="none" strike="noStrike" dirty="0">
                <a:effectLst/>
              </a:rPr>
              <a:t>строка или массив строк с названиями "комнат";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800" b="0" i="0" u="none" strike="noStrike" dirty="0">
                <a:effectLst/>
              </a:rPr>
              <a:t>auth - </a:t>
            </a:r>
            <a:r>
              <a:rPr lang="ru-RU" sz="2800" b="0" i="0" u="none" strike="noStrike" dirty="0" err="1">
                <a:effectLst/>
              </a:rPr>
              <a:t>токен</a:t>
            </a:r>
            <a:r>
              <a:rPr lang="ru-RU" sz="2800" b="0" i="0" u="none" strike="noStrike" dirty="0">
                <a:effectLst/>
              </a:rPr>
              <a:t> для подключения к серверу. </a:t>
            </a:r>
            <a:r>
              <a:rPr lang="ru-RU" sz="2800" b="1" i="0" u="none" strike="noStrike" dirty="0">
                <a:effectLst/>
              </a:rPr>
              <a:t>Без него никакие запросы на технику выполнить не получится.</a:t>
            </a:r>
          </a:p>
        </p:txBody>
      </p:sp>
      <p:sp>
        <p:nvSpPr>
          <p:cNvPr id="39" name="Прямоугольник: скругленные углы 37">
            <a:extLst>
              <a:ext uri="{FF2B5EF4-FFF2-40B4-BE49-F238E27FC236}">
                <a16:creationId xmlns:a16="http://schemas.microsoft.com/office/drawing/2014/main" id="{B39853A0-B339-8E4E-BFF3-2767F0779BA6}"/>
              </a:ext>
            </a:extLst>
          </p:cNvPr>
          <p:cNvSpPr/>
          <p:nvPr/>
        </p:nvSpPr>
        <p:spPr>
          <a:xfrm rot="5400000">
            <a:off x="19098429" y="2342767"/>
            <a:ext cx="740199" cy="585423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bg2"/>
                </a:solidFill>
                <a:latin typeface=""/>
              </a:rPr>
              <a:t>Подключение к серверу:</a:t>
            </a:r>
            <a:endParaRPr lang="ru-RU" sz="3200" dirty="0">
              <a:solidFill>
                <a:schemeClr val="tx1"/>
              </a:solidFill>
            </a:endParaRP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F65D22B9-C7EB-3243-AAEA-23C95657F526}"/>
              </a:ext>
            </a:extLst>
          </p:cNvPr>
          <p:cNvCxnSpPr/>
          <p:nvPr/>
        </p:nvCxnSpPr>
        <p:spPr>
          <a:xfrm flipV="1">
            <a:off x="11136923" y="6141742"/>
            <a:ext cx="5336169" cy="2416104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53C6DE08-C610-F64A-B2C4-8F60540370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2433" y="8863973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6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F1B2FED6-3075-5E4C-8A31-4E2CAE07302B}"/>
              </a:ext>
            </a:extLst>
          </p:cNvPr>
          <p:cNvSpPr txBox="1"/>
          <p:nvPr/>
        </p:nvSpPr>
        <p:spPr>
          <a:xfrm>
            <a:off x="1994726" y="523961"/>
            <a:ext cx="16682491" cy="1107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l" defTabSz="1828800">
              <a:defRPr sz="5000">
                <a:solidFill>
                  <a:srgbClr val="F760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ru-RU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Пример</a:t>
            </a:r>
            <a:r>
              <a:rPr lang="en-US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  <a:r>
              <a:rPr lang="ru-RU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main()</a:t>
            </a:r>
            <a:endParaRPr lang="ru-RU" sz="6000" b="1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F7429FD-7F96-9E47-808F-1B7ED1863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1" y="220062"/>
            <a:ext cx="5881382" cy="1652847"/>
          </a:xfrm>
          <a:prstGeom prst="rect">
            <a:avLst/>
          </a:prstGeom>
        </p:spPr>
      </p:pic>
      <p:sp>
        <p:nvSpPr>
          <p:cNvPr id="9" name="Google Shape;258;p20">
            <a:extLst>
              <a:ext uri="{FF2B5EF4-FFF2-40B4-BE49-F238E27FC236}">
                <a16:creationId xmlns:a16="http://schemas.microsoft.com/office/drawing/2014/main" id="{170360C2-3984-0C45-BBD8-21923AC979CB}"/>
              </a:ext>
            </a:extLst>
          </p:cNvPr>
          <p:cNvSpPr/>
          <p:nvPr/>
        </p:nvSpPr>
        <p:spPr>
          <a:xfrm rot="10800000">
            <a:off x="-10" y="2054127"/>
            <a:ext cx="24384010" cy="515320"/>
          </a:xfrm>
          <a:prstGeom prst="rect">
            <a:avLst/>
          </a:prstGeom>
          <a:solidFill>
            <a:srgbClr val="ED5E3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6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D4DCF5-D07F-F44C-9F67-0700C3A595D4}"/>
              </a:ext>
            </a:extLst>
          </p:cNvPr>
          <p:cNvSpPr txBox="1"/>
          <p:nvPr/>
        </p:nvSpPr>
        <p:spPr>
          <a:xfrm>
            <a:off x="598488" y="2019398"/>
            <a:ext cx="128778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l"/>
            <a:r>
              <a:rPr lang="ru-RU" dirty="0"/>
              <a:t>Поворот + включение фар</a:t>
            </a:r>
          </a:p>
        </p:txBody>
      </p:sp>
      <p:pic>
        <p:nvPicPr>
          <p:cNvPr id="6" name="Рисунок 6" descr="Рисунок 6">
            <a:extLst>
              <a:ext uri="{FF2B5EF4-FFF2-40B4-BE49-F238E27FC236}">
                <a16:creationId xmlns:a16="http://schemas.microsoft.com/office/drawing/2014/main" id="{5FCAC3B2-06B4-1E4E-A7FC-A227D0D394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9703"/>
          <a:stretch>
            <a:fillRect/>
          </a:stretch>
        </p:blipFill>
        <p:spPr>
          <a:xfrm rot="4156485">
            <a:off x="12895543" y="10326971"/>
            <a:ext cx="2402917" cy="596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4" descr="Code - Visual Studio Code New Icon, HD Png Download , Transparent Png Image  - PNGitem">
            <a:extLst>
              <a:ext uri="{FF2B5EF4-FFF2-40B4-BE49-F238E27FC236}">
                <a16:creationId xmlns:a16="http://schemas.microsoft.com/office/drawing/2014/main" id="{2B1DAEEA-8DE7-5146-BA4F-9BFA0B54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67" b="89990" l="5698" r="92907">
                        <a14:foregroundMark x1="90698" y1="62921" x2="90698" y2="62921"/>
                        <a14:foregroundMark x1="93023" y1="65986" x2="93023" y2="65986"/>
                        <a14:foregroundMark x1="27093" y1="42084" x2="27093" y2="42084"/>
                        <a14:foregroundMark x1="26628" y1="42594" x2="26628" y2="42594"/>
                        <a14:foregroundMark x1="27674" y1="42594" x2="27674" y2="42594"/>
                        <a14:foregroundMark x1="68721" y1="8069" x2="68721" y2="8069"/>
                        <a14:foregroundMark x1="5698" y1="18284" x2="5698" y2="18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43" y="101784"/>
            <a:ext cx="1740830" cy="1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Прямоугольник">
            <a:extLst>
              <a:ext uri="{FF2B5EF4-FFF2-40B4-BE49-F238E27FC236}">
                <a16:creationId xmlns:a16="http://schemas.microsoft.com/office/drawing/2014/main" id="{92D1CDAC-3E61-CC45-8872-599CFF54703A}"/>
              </a:ext>
            </a:extLst>
          </p:cNvPr>
          <p:cNvSpPr/>
          <p:nvPr/>
        </p:nvSpPr>
        <p:spPr>
          <a:xfrm>
            <a:off x="630873" y="2980923"/>
            <a:ext cx="7213842" cy="66758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/>
            <a:r>
              <a:rPr lang="ru-RU" sz="2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Создание функции </a:t>
            </a:r>
            <a:r>
              <a:rPr lang="en-US" sz="2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main()</a:t>
            </a:r>
            <a:endParaRPr lang="en" sz="28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1" name="Прямоугольник: скругленные углы 37">
            <a:extLst>
              <a:ext uri="{FF2B5EF4-FFF2-40B4-BE49-F238E27FC236}">
                <a16:creationId xmlns:a16="http://schemas.microsoft.com/office/drawing/2014/main" id="{C0437444-D719-874E-B003-4103AFFB8E33}"/>
              </a:ext>
            </a:extLst>
          </p:cNvPr>
          <p:cNvSpPr/>
          <p:nvPr/>
        </p:nvSpPr>
        <p:spPr>
          <a:xfrm>
            <a:off x="232003" y="2590020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7F73B6-E590-0346-9E6E-7518F1CF8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8514" y="3741708"/>
            <a:ext cx="10585489" cy="7050297"/>
          </a:xfrm>
          <a:prstGeom prst="rect">
            <a:avLst/>
          </a:prstGeom>
        </p:spPr>
      </p:pic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F65D22B9-C7EB-3243-AAEA-23C95657F526}"/>
              </a:ext>
            </a:extLst>
          </p:cNvPr>
          <p:cNvCxnSpPr>
            <a:cxnSpLocks/>
          </p:cNvCxnSpPr>
          <p:nvPr/>
        </p:nvCxnSpPr>
        <p:spPr>
          <a:xfrm>
            <a:off x="6158865" y="5744309"/>
            <a:ext cx="2047289" cy="0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Прямоугольник: скругленные углы 37">
            <a:extLst>
              <a:ext uri="{FF2B5EF4-FFF2-40B4-BE49-F238E27FC236}">
                <a16:creationId xmlns:a16="http://schemas.microsoft.com/office/drawing/2014/main" id="{11F00A5E-798F-574E-BC72-7DF55F92334B}"/>
              </a:ext>
            </a:extLst>
          </p:cNvPr>
          <p:cNvSpPr/>
          <p:nvPr/>
        </p:nvSpPr>
        <p:spPr>
          <a:xfrm rot="5400000">
            <a:off x="9672491" y="4057136"/>
            <a:ext cx="763898" cy="345451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dirty="0">
                <a:solidFill>
                  <a:schemeClr val="tx1"/>
                </a:solidFill>
              </a:rPr>
              <a:t>Команда управления моторами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F583C2C-6254-C644-9283-7DFAE4DD07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26679" y="3581741"/>
            <a:ext cx="7110188" cy="2808362"/>
          </a:xfrm>
          <a:prstGeom prst="rect">
            <a:avLst/>
          </a:prstGeom>
        </p:spPr>
      </p:pic>
      <p:sp>
        <p:nvSpPr>
          <p:cNvPr id="40" name="Прямоугольник: скругленные углы 37">
            <a:extLst>
              <a:ext uri="{FF2B5EF4-FFF2-40B4-BE49-F238E27FC236}">
                <a16:creationId xmlns:a16="http://schemas.microsoft.com/office/drawing/2014/main" id="{76B23C21-70C3-F24F-80AF-D579BCCDAD9E}"/>
              </a:ext>
            </a:extLst>
          </p:cNvPr>
          <p:cNvSpPr/>
          <p:nvPr/>
        </p:nvSpPr>
        <p:spPr>
          <a:xfrm rot="5400000">
            <a:off x="19038479" y="809768"/>
            <a:ext cx="621826" cy="479853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bg2"/>
                </a:solidFill>
                <a:latin typeface=""/>
              </a:rPr>
              <a:t>Пример запроса: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A70798-981F-1E42-A9B7-5422401C2B24}"/>
              </a:ext>
            </a:extLst>
          </p:cNvPr>
          <p:cNvSpPr txBox="1"/>
          <p:nvPr/>
        </p:nvSpPr>
        <p:spPr>
          <a:xfrm>
            <a:off x="16941752" y="6432231"/>
            <a:ext cx="6207369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b="0" i="0" u="none" strike="noStrike" dirty="0">
                <a:effectLst/>
                <a:latin typeface="+mn-lt"/>
              </a:rPr>
              <a:t>id - </a:t>
            </a:r>
            <a:r>
              <a:rPr lang="ru-RU" b="0" i="0" u="none" strike="noStrike" dirty="0">
                <a:effectLst/>
                <a:latin typeface="+mn-lt"/>
              </a:rPr>
              <a:t>идентификатор техники;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b="0" i="0" u="none" strike="noStrike" dirty="0">
                <a:effectLst/>
                <a:latin typeface="+mn-lt"/>
              </a:rPr>
              <a:t>type - </a:t>
            </a:r>
            <a:r>
              <a:rPr lang="ru-RU" b="0" i="0" u="none" strike="noStrike" dirty="0">
                <a:effectLst/>
                <a:latin typeface="+mn-lt"/>
              </a:rPr>
              <a:t>тип команды в виде строки;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b="0" i="0" u="none" strike="noStrike" dirty="0">
                <a:effectLst/>
                <a:latin typeface="+mn-lt"/>
              </a:rPr>
              <a:t>value - </a:t>
            </a:r>
            <a:r>
              <a:rPr lang="ru-RU" b="0" i="0" u="none" strike="noStrike" dirty="0">
                <a:effectLst/>
                <a:latin typeface="+mn-lt"/>
              </a:rPr>
              <a:t>данные для команды</a:t>
            </a:r>
            <a:r>
              <a:rPr lang="ru-RU" dirty="0">
                <a:latin typeface="+mn-lt"/>
              </a:rPr>
              <a:t>;</a:t>
            </a:r>
            <a:endParaRPr lang="ru-RU" b="0" i="0" u="none" strike="noStrike" dirty="0">
              <a:effectLst/>
              <a:latin typeface="+mn-lt"/>
            </a:endParaRPr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3DD7F8CE-DE56-6D4C-B48F-7C9D2D206C0E}"/>
              </a:ext>
            </a:extLst>
          </p:cNvPr>
          <p:cNvCxnSpPr>
            <a:cxnSpLocks/>
          </p:cNvCxnSpPr>
          <p:nvPr/>
        </p:nvCxnSpPr>
        <p:spPr>
          <a:xfrm>
            <a:off x="6569171" y="9319845"/>
            <a:ext cx="2047289" cy="0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Прямоугольник: скругленные углы 37">
            <a:extLst>
              <a:ext uri="{FF2B5EF4-FFF2-40B4-BE49-F238E27FC236}">
                <a16:creationId xmlns:a16="http://schemas.microsoft.com/office/drawing/2014/main" id="{1FBB3E35-8E07-A74B-B1BF-0240982A9270}"/>
              </a:ext>
            </a:extLst>
          </p:cNvPr>
          <p:cNvSpPr/>
          <p:nvPr/>
        </p:nvSpPr>
        <p:spPr>
          <a:xfrm rot="5400000">
            <a:off x="10082794" y="7632673"/>
            <a:ext cx="763899" cy="345451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dirty="0">
                <a:solidFill>
                  <a:schemeClr val="tx1"/>
                </a:solidFill>
              </a:rPr>
              <a:t>Команда управления фарами </a:t>
            </a:r>
          </a:p>
        </p:txBody>
      </p: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EB3879B3-574C-534D-9510-9D9F0FD6FCA9}"/>
              </a:ext>
            </a:extLst>
          </p:cNvPr>
          <p:cNvCxnSpPr>
            <a:cxnSpLocks/>
          </p:cNvCxnSpPr>
          <p:nvPr/>
        </p:nvCxnSpPr>
        <p:spPr>
          <a:xfrm>
            <a:off x="5492115" y="10574213"/>
            <a:ext cx="3136069" cy="0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Прямоугольник: скругленные углы 37">
            <a:extLst>
              <a:ext uri="{FF2B5EF4-FFF2-40B4-BE49-F238E27FC236}">
                <a16:creationId xmlns:a16="http://schemas.microsoft.com/office/drawing/2014/main" id="{EE8B5044-28D1-3D47-950E-F7D75DB402AA}"/>
              </a:ext>
            </a:extLst>
          </p:cNvPr>
          <p:cNvSpPr/>
          <p:nvPr/>
        </p:nvSpPr>
        <p:spPr>
          <a:xfrm rot="5400000">
            <a:off x="9678347" y="9303210"/>
            <a:ext cx="763899" cy="262217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dirty="0">
                <a:solidFill>
                  <a:schemeClr val="tx1"/>
                </a:solidFill>
              </a:rPr>
              <a:t>Ожидание - 5 с</a:t>
            </a:r>
          </a:p>
        </p:txBody>
      </p:sp>
      <p:sp>
        <p:nvSpPr>
          <p:cNvPr id="48" name="Прямоугольник: скругленные углы 37">
            <a:extLst>
              <a:ext uri="{FF2B5EF4-FFF2-40B4-BE49-F238E27FC236}">
                <a16:creationId xmlns:a16="http://schemas.microsoft.com/office/drawing/2014/main" id="{930D6C50-9208-F54A-9F9F-41EFFD299332}"/>
              </a:ext>
            </a:extLst>
          </p:cNvPr>
          <p:cNvSpPr/>
          <p:nvPr/>
        </p:nvSpPr>
        <p:spPr>
          <a:xfrm rot="5400000">
            <a:off x="12486136" y="3881397"/>
            <a:ext cx="1646867" cy="568965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dirty="0">
                <a:solidFill>
                  <a:schemeClr val="tx1"/>
                </a:solidFill>
              </a:rPr>
              <a:t>После вкл. Моторов в программе их необходимо выкл.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b="1" dirty="0">
                <a:solidFill>
                  <a:srgbClr val="FF0000"/>
                </a:solidFill>
              </a:rPr>
              <a:t>После завершения программы сами моторы не остановятся!</a:t>
            </a:r>
          </a:p>
        </p:txBody>
      </p:sp>
      <p:sp>
        <p:nvSpPr>
          <p:cNvPr id="49" name="Прямоугольник: скругленные углы 37">
            <a:extLst>
              <a:ext uri="{FF2B5EF4-FFF2-40B4-BE49-F238E27FC236}">
                <a16:creationId xmlns:a16="http://schemas.microsoft.com/office/drawing/2014/main" id="{01B3FC64-FA5F-6A41-A077-61863F44FEB1}"/>
              </a:ext>
            </a:extLst>
          </p:cNvPr>
          <p:cNvSpPr/>
          <p:nvPr/>
        </p:nvSpPr>
        <p:spPr>
          <a:xfrm rot="5400000">
            <a:off x="13640783" y="7424529"/>
            <a:ext cx="912438" cy="463061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b="1" dirty="0">
                <a:solidFill>
                  <a:srgbClr val="FF0000"/>
                </a:solidFill>
              </a:rPr>
              <a:t>Если фары не выключить в программе, они будут </a:t>
            </a:r>
            <a:r>
              <a:rPr lang="ru-RU" b="1" dirty="0" err="1">
                <a:solidFill>
                  <a:srgbClr val="FF0000"/>
                </a:solidFill>
              </a:rPr>
              <a:t>вкл</a:t>
            </a:r>
            <a:r>
              <a:rPr lang="ru-RU" b="1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97F55016-5D0E-5543-9008-21020A18C6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01035" y="8218501"/>
            <a:ext cx="7029478" cy="2852542"/>
          </a:xfrm>
          <a:prstGeom prst="rect">
            <a:avLst/>
          </a:prstGeom>
        </p:spPr>
      </p:pic>
      <p:sp>
        <p:nvSpPr>
          <p:cNvPr id="50" name="Прямоугольник: скругленные углы 37">
            <a:extLst>
              <a:ext uri="{FF2B5EF4-FFF2-40B4-BE49-F238E27FC236}">
                <a16:creationId xmlns:a16="http://schemas.microsoft.com/office/drawing/2014/main" id="{597582F5-2F36-6E45-8B5D-371E798D61E9}"/>
              </a:ext>
            </a:extLst>
          </p:cNvPr>
          <p:cNvSpPr/>
          <p:nvPr/>
        </p:nvSpPr>
        <p:spPr>
          <a:xfrm rot="5400000">
            <a:off x="18616947" y="5962868"/>
            <a:ext cx="621826" cy="383154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b="1" dirty="0">
                <a:solidFill>
                  <a:schemeClr val="bg2"/>
                </a:solidFill>
                <a:latin typeface=""/>
              </a:rPr>
              <a:t>Выкл. моторов</a:t>
            </a:r>
            <a:r>
              <a:rPr lang="ru-RU" sz="3200" dirty="0">
                <a:solidFill>
                  <a:schemeClr val="bg2"/>
                </a:solidFill>
                <a:latin typeface=""/>
              </a:rPr>
              <a:t>: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47A790D8-B535-6C47-9CAA-A8A495608E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52598" y="11625893"/>
            <a:ext cx="7032900" cy="1679774"/>
          </a:xfrm>
          <a:prstGeom prst="rect">
            <a:avLst/>
          </a:prstGeom>
        </p:spPr>
      </p:pic>
      <p:sp>
        <p:nvSpPr>
          <p:cNvPr id="51" name="Прямоугольник: скругленные углы 37">
            <a:extLst>
              <a:ext uri="{FF2B5EF4-FFF2-40B4-BE49-F238E27FC236}">
                <a16:creationId xmlns:a16="http://schemas.microsoft.com/office/drawing/2014/main" id="{63EB343A-69FE-B947-A8EA-D8BC5E7FD488}"/>
              </a:ext>
            </a:extLst>
          </p:cNvPr>
          <p:cNvSpPr/>
          <p:nvPr/>
        </p:nvSpPr>
        <p:spPr>
          <a:xfrm rot="5400000">
            <a:off x="18496524" y="9627117"/>
            <a:ext cx="621826" cy="350967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b="1" dirty="0">
                <a:solidFill>
                  <a:schemeClr val="bg2"/>
                </a:solidFill>
                <a:latin typeface=""/>
              </a:rPr>
              <a:t>Выкл. фар: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B1F9B6D4-EE51-C341-994E-C3C0EF4C20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4066" y="11295801"/>
            <a:ext cx="6726694" cy="1016263"/>
          </a:xfrm>
          <a:prstGeom prst="rect">
            <a:avLst/>
          </a:prstGeom>
        </p:spPr>
      </p:pic>
      <p:sp>
        <p:nvSpPr>
          <p:cNvPr id="54" name="Прямоугольник">
            <a:extLst>
              <a:ext uri="{FF2B5EF4-FFF2-40B4-BE49-F238E27FC236}">
                <a16:creationId xmlns:a16="http://schemas.microsoft.com/office/drawing/2014/main" id="{84988047-EF5A-4548-BF40-F6B18A59E959}"/>
              </a:ext>
            </a:extLst>
          </p:cNvPr>
          <p:cNvSpPr/>
          <p:nvPr/>
        </p:nvSpPr>
        <p:spPr>
          <a:xfrm>
            <a:off x="2551944" y="11173917"/>
            <a:ext cx="7213842" cy="66758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/>
            <a:r>
              <a:rPr lang="ru-RU" sz="2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Цикл обработки событий</a:t>
            </a:r>
            <a:r>
              <a:rPr lang="en-US" sz="2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()</a:t>
            </a:r>
            <a:endParaRPr lang="en" sz="28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" name="Прямоугольник: скругленные углы 37">
            <a:extLst>
              <a:ext uri="{FF2B5EF4-FFF2-40B4-BE49-F238E27FC236}">
                <a16:creationId xmlns:a16="http://schemas.microsoft.com/office/drawing/2014/main" id="{07015CED-DC5B-8547-9CA5-37A5AC4239C2}"/>
              </a:ext>
            </a:extLst>
          </p:cNvPr>
          <p:cNvSpPr/>
          <p:nvPr/>
        </p:nvSpPr>
        <p:spPr>
          <a:xfrm>
            <a:off x="1927582" y="10765075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7CC7B44A-3BDC-5948-BC40-B5FE4D4DB0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81792" y="12402474"/>
            <a:ext cx="6028288" cy="1016263"/>
          </a:xfrm>
          <a:prstGeom prst="rect">
            <a:avLst/>
          </a:prstGeom>
        </p:spPr>
      </p:pic>
      <p:sp>
        <p:nvSpPr>
          <p:cNvPr id="56" name="Прямоугольник">
            <a:extLst>
              <a:ext uri="{FF2B5EF4-FFF2-40B4-BE49-F238E27FC236}">
                <a16:creationId xmlns:a16="http://schemas.microsoft.com/office/drawing/2014/main" id="{927C73DA-65B7-CA49-BFDA-82A0B8EB5442}"/>
              </a:ext>
            </a:extLst>
          </p:cNvPr>
          <p:cNvSpPr/>
          <p:nvPr/>
        </p:nvSpPr>
        <p:spPr>
          <a:xfrm>
            <a:off x="2540272" y="12243024"/>
            <a:ext cx="7213842" cy="66758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/>
            <a:r>
              <a:rPr lang="ru-RU" sz="2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Запуск асинхронного цикла с </a:t>
            </a:r>
            <a:r>
              <a:rPr lang="en-US" sz="2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main()</a:t>
            </a:r>
            <a:endParaRPr lang="en" sz="28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7" name="Прямоугольник: скругленные углы 37">
            <a:extLst>
              <a:ext uri="{FF2B5EF4-FFF2-40B4-BE49-F238E27FC236}">
                <a16:creationId xmlns:a16="http://schemas.microsoft.com/office/drawing/2014/main" id="{90422479-5584-9749-875A-984379694E98}"/>
              </a:ext>
            </a:extLst>
          </p:cNvPr>
          <p:cNvSpPr/>
          <p:nvPr/>
        </p:nvSpPr>
        <p:spPr>
          <a:xfrm>
            <a:off x="1915910" y="11834182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Кружок">
            <a:extLst>
              <a:ext uri="{FF2B5EF4-FFF2-40B4-BE49-F238E27FC236}">
                <a16:creationId xmlns:a16="http://schemas.microsoft.com/office/drawing/2014/main" id="{4419EE35-7BA9-4247-A235-1875E2A2ACE1}"/>
              </a:ext>
            </a:extLst>
          </p:cNvPr>
          <p:cNvSpPr/>
          <p:nvPr/>
        </p:nvSpPr>
        <p:spPr>
          <a:xfrm>
            <a:off x="324168" y="11720767"/>
            <a:ext cx="1852103" cy="1832384"/>
          </a:xfrm>
          <a:prstGeom prst="ellipse">
            <a:avLst/>
          </a:prstGeom>
          <a:solidFill>
            <a:srgbClr val="EF5F3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2380139-741A-A041-8610-60233131DDB0}"/>
              </a:ext>
            </a:extLst>
          </p:cNvPr>
          <p:cNvSpPr txBox="1"/>
          <p:nvPr/>
        </p:nvSpPr>
        <p:spPr>
          <a:xfrm>
            <a:off x="324169" y="11820182"/>
            <a:ext cx="1852103" cy="167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normAutofit/>
          </a:bodyPr>
          <a:lstStyle>
            <a:lvl1pPr defTabSz="1152144">
              <a:lnSpc>
                <a:spcPct val="90000"/>
              </a:lnSpc>
              <a:defRPr sz="10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en-US" dirty="0"/>
              <a:t>9</a:t>
            </a:r>
            <a:endParaRPr dirty="0"/>
          </a:p>
        </p:txBody>
      </p:sp>
      <p:pic>
        <p:nvPicPr>
          <p:cNvPr id="60" name="Picture 4" descr="Символ Отказ от ответственности PNG - PNG All">
            <a:extLst>
              <a:ext uri="{FF2B5EF4-FFF2-40B4-BE49-F238E27FC236}">
                <a16:creationId xmlns:a16="http://schemas.microsoft.com/office/drawing/2014/main" id="{8D5F5F8A-CFC5-D245-996A-BAA63EFEE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762" y="6830517"/>
            <a:ext cx="1158546" cy="115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Символ Отказ от ответственности PNG - PNG All">
            <a:extLst>
              <a:ext uri="{FF2B5EF4-FFF2-40B4-BE49-F238E27FC236}">
                <a16:creationId xmlns:a16="http://schemas.microsoft.com/office/drawing/2014/main" id="{E65F7A1C-7F1E-394B-8B87-865E31ABB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8133" y="9578226"/>
            <a:ext cx="1158546" cy="115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336104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13735</TotalTime>
  <Words>613</Words>
  <Application>Microsoft Macintosh PowerPoint</Application>
  <PresentationFormat>Произвольный</PresentationFormat>
  <Paragraphs>151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2" baseType="lpstr">
      <vt:lpstr>__IBM_Plex_Mono_e38312</vt:lpstr>
      <vt:lpstr>Arial</vt:lpstr>
      <vt:lpstr>Calibri</vt:lpstr>
      <vt:lpstr>Calibri Light</vt:lpstr>
      <vt:lpstr>Helvetica</vt:lpstr>
      <vt:lpstr>Helvetica Neue</vt:lpstr>
      <vt:lpstr>Helvetica Neue Medium</vt:lpstr>
      <vt:lpstr>Menlo</vt:lpstr>
      <vt:lpstr>Roboto</vt:lpstr>
      <vt:lpstr>Roboto Black</vt:lpstr>
      <vt:lpstr>21_BasicWhite</vt:lpstr>
      <vt:lpstr>Технологии Искусственного Интеллекта в комплексных беспилотных системах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Microsoft Office User</cp:lastModifiedBy>
  <cp:revision>94</cp:revision>
  <dcterms:modified xsi:type="dcterms:W3CDTF">2024-04-14T14:14:39Z</dcterms:modified>
</cp:coreProperties>
</file>